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notesMasterIdLst>
    <p:notesMasterId r:id="rId12"/>
  </p:notesMasterIdLst>
  <p:handoutMasterIdLst>
    <p:handoutMasterId r:id="rId13"/>
  </p:handoutMasterIdLst>
  <p:sldIdLst>
    <p:sldId id="857" r:id="rId2"/>
    <p:sldId id="959" r:id="rId3"/>
    <p:sldId id="972" r:id="rId4"/>
    <p:sldId id="969" r:id="rId5"/>
    <p:sldId id="974" r:id="rId6"/>
    <p:sldId id="975" r:id="rId7"/>
    <p:sldId id="976" r:id="rId8"/>
    <p:sldId id="977" r:id="rId9"/>
    <p:sldId id="978" r:id="rId10"/>
    <p:sldId id="979" r:id="rId11"/>
  </p:sldIdLst>
  <p:sldSz cx="9144000" cy="6858000" type="screen4x3"/>
  <p:notesSz cx="6881813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3432176-56F0-4601-B7D9-B385A4485298}">
          <p14:sldIdLst>
            <p14:sldId id="857"/>
          </p14:sldIdLst>
        </p14:section>
        <p14:section name="Раздел без заголовка" id="{4C269AE3-0535-43DC-9806-5EEFF247DCF7}">
          <p14:sldIdLst>
            <p14:sldId id="959"/>
            <p14:sldId id="972"/>
            <p14:sldId id="969"/>
            <p14:sldId id="974"/>
            <p14:sldId id="975"/>
            <p14:sldId id="976"/>
            <p14:sldId id="977"/>
            <p14:sldId id="978"/>
            <p14:sldId id="9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B3F"/>
    <a:srgbClr val="FC3ED8"/>
    <a:srgbClr val="8F3EFC"/>
    <a:srgbClr val="F0F0F0"/>
    <a:srgbClr val="D20000"/>
    <a:srgbClr val="FF9999"/>
    <a:srgbClr val="99CCFF"/>
    <a:srgbClr val="D6BA14"/>
    <a:srgbClr val="C5D8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6149" autoAdjust="0"/>
  </p:normalViewPr>
  <p:slideViewPr>
    <p:cSldViewPr snapToGrid="0">
      <p:cViewPr varScale="1">
        <p:scale>
          <a:sx n="62" d="100"/>
          <a:sy n="62" d="100"/>
        </p:scale>
        <p:origin x="1692" y="42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3990" y="-108"/>
      </p:cViewPr>
      <p:guideLst>
        <p:guide orient="horz" pos="2928"/>
        <p:guide pos="216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879"/>
            <a:ext cx="2982443" cy="464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Franklin Gothic Dem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72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371" y="8831879"/>
            <a:ext cx="2982442" cy="464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Demi" pitchFamily="34" charset="0"/>
              </a:defRPr>
            </a:lvl1pPr>
          </a:lstStyle>
          <a:p>
            <a:pPr>
              <a:defRPr/>
            </a:pPr>
            <a:fld id="{49472952-4DAB-40BA-A260-5F063C01C4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023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443" cy="46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Franklin Gothic Demi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371" y="0"/>
            <a:ext cx="2982442" cy="46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Demi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1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928" y="4415193"/>
            <a:ext cx="5047958" cy="4183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01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879"/>
            <a:ext cx="2982443" cy="464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Franklin Gothic Demi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01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371" y="8831879"/>
            <a:ext cx="2982442" cy="464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Demi" pitchFamily="34" charset="0"/>
              </a:defRPr>
            </a:lvl1pPr>
          </a:lstStyle>
          <a:p>
            <a:pPr>
              <a:defRPr/>
            </a:pPr>
            <a:fld id="{22ED2258-F09D-4B2C-8534-496A0072C11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4378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7600" y="696913"/>
            <a:ext cx="4649788" cy="3487737"/>
          </a:xfrm>
          <a:ln/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3974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273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292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7955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1601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6997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6748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6673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255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372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526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08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1143000" y="2895600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4" name="Рисунок 4" descr="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0639" y="2857501"/>
            <a:ext cx="4154487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714375" y="666750"/>
            <a:ext cx="7800976" cy="2152650"/>
          </a:xfrm>
        </p:spPr>
        <p:txBody>
          <a:bodyPr/>
          <a:lstStyle>
            <a:lvl1pPr marL="0" indent="0" algn="ctr">
              <a:spcBef>
                <a:spcPts val="0"/>
              </a:spcBef>
              <a:spcAft>
                <a:spcPts val="0"/>
              </a:spcAft>
              <a:defRPr sz="4800">
                <a:latin typeface="+mj-lt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 bwMode="auto">
          <a:xfrm>
            <a:off x="0" y="1320801"/>
            <a:ext cx="9144000" cy="4794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5" name="Рисунок 3" descr="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" y="319089"/>
            <a:ext cx="1684339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 descr="peopl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3490" y="303214"/>
            <a:ext cx="119697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 userDrawn="1"/>
        </p:nvCxnSpPr>
        <p:spPr bwMode="auto">
          <a:xfrm>
            <a:off x="381001" y="1554164"/>
            <a:ext cx="8469313" cy="15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 userDrawn="1"/>
        </p:nvSpPr>
        <p:spPr>
          <a:xfrm>
            <a:off x="293481" y="6196014"/>
            <a:ext cx="102117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u="sng" dirty="0"/>
              <a:t>www.hh.ru</a:t>
            </a:r>
            <a:endParaRPr lang="ru-RU" sz="1400" u="sng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7581308" y="1473202"/>
            <a:ext cx="1214041" cy="138499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>
            <a:spAutoFit/>
          </a:bodyPr>
          <a:lstStyle/>
          <a:p>
            <a:pPr algn="ctr">
              <a:defRPr/>
            </a:pPr>
            <a:r>
              <a:rPr lang="en-US" sz="900" i="1" dirty="0">
                <a:solidFill>
                  <a:srgbClr val="BFBFBF"/>
                </a:solidFill>
              </a:rPr>
              <a:t>Online Hiring Services</a:t>
            </a:r>
            <a:endParaRPr lang="ru-RU" sz="900" i="1" dirty="0">
              <a:solidFill>
                <a:srgbClr val="BFBFBF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 bwMode="auto">
          <a:xfrm>
            <a:off x="7466014" y="1509714"/>
            <a:ext cx="46037" cy="793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Блок-схема: задержка 10"/>
          <p:cNvSpPr/>
          <p:nvPr userDrawn="1"/>
        </p:nvSpPr>
        <p:spPr bwMode="auto">
          <a:xfrm flipH="1">
            <a:off x="7955319" y="5960224"/>
            <a:ext cx="1188720" cy="847898"/>
          </a:xfrm>
          <a:prstGeom prst="flowChartDelay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anchor="ctr"/>
          <a:lstStyle/>
          <a:p>
            <a:pPr algn="ctr">
              <a:defRPr/>
            </a:pPr>
            <a:fld id="{D334AC75-CBCF-4F0E-AF45-B3F058DCE6C4}" type="slidenum">
              <a:rPr lang="ru-RU" b="1">
                <a:solidFill>
                  <a:schemeClr val="bg1"/>
                </a:solidFill>
              </a:rPr>
              <a:pPr algn="ctr">
                <a:defRPr/>
              </a:pPr>
              <a:t>‹#›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740" y="1819922"/>
            <a:ext cx="8504808" cy="4083729"/>
          </a:xfr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defRPr sz="200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0"/>
          </p:nvPr>
        </p:nvSpPr>
        <p:spPr>
          <a:xfrm>
            <a:off x="5468646" y="736853"/>
            <a:ext cx="3426119" cy="514905"/>
          </a:xfrm>
        </p:spPr>
        <p:txBody>
          <a:bodyPr lIns="0" tIns="0" rIns="0" bIns="0"/>
          <a:lstStyle>
            <a:lvl1pPr marL="0" indent="0" algn="r">
              <a:spcBef>
                <a:spcPts val="0"/>
              </a:spcBef>
              <a:spcAft>
                <a:spcPts val="0"/>
              </a:spcAft>
              <a:defRPr sz="1800">
                <a:solidFill>
                  <a:srgbClr val="D20000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 bwMode="auto">
          <a:xfrm>
            <a:off x="0" y="1320801"/>
            <a:ext cx="9144000" cy="4794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5" name="Рисунок 3" descr="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" y="319089"/>
            <a:ext cx="1684339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 descr="peopl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3490" y="303214"/>
            <a:ext cx="119697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 userDrawn="1"/>
        </p:nvCxnSpPr>
        <p:spPr bwMode="auto">
          <a:xfrm>
            <a:off x="381001" y="1554164"/>
            <a:ext cx="8469313" cy="15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 userDrawn="1"/>
        </p:nvSpPr>
        <p:spPr>
          <a:xfrm>
            <a:off x="293481" y="6196014"/>
            <a:ext cx="102117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u="sng" dirty="0"/>
              <a:t>www.hh.ru</a:t>
            </a:r>
            <a:endParaRPr lang="ru-RU" sz="1400" u="sng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7581308" y="1473202"/>
            <a:ext cx="1214041" cy="138499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>
            <a:spAutoFit/>
          </a:bodyPr>
          <a:lstStyle/>
          <a:p>
            <a:pPr algn="ctr">
              <a:defRPr/>
            </a:pPr>
            <a:r>
              <a:rPr lang="en-US" sz="900" i="1" dirty="0">
                <a:solidFill>
                  <a:srgbClr val="BFBFBF"/>
                </a:solidFill>
              </a:rPr>
              <a:t>Online Hiring Services</a:t>
            </a:r>
            <a:endParaRPr lang="ru-RU" sz="900" i="1" dirty="0">
              <a:solidFill>
                <a:srgbClr val="BFBFBF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 bwMode="auto">
          <a:xfrm>
            <a:off x="7466014" y="1509714"/>
            <a:ext cx="46037" cy="793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Блок-схема: задержка 10"/>
          <p:cNvSpPr/>
          <p:nvPr userDrawn="1"/>
        </p:nvSpPr>
        <p:spPr bwMode="auto">
          <a:xfrm flipH="1">
            <a:off x="7955319" y="5960224"/>
            <a:ext cx="1188720" cy="847898"/>
          </a:xfrm>
          <a:prstGeom prst="flowChartDelay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anchor="ctr"/>
          <a:lstStyle/>
          <a:p>
            <a:pPr algn="ctr">
              <a:defRPr/>
            </a:pPr>
            <a:fld id="{D334AC75-CBCF-4F0E-AF45-B3F058DCE6C4}" type="slidenum">
              <a:rPr lang="ru-RU" b="1">
                <a:solidFill>
                  <a:schemeClr val="bg1"/>
                </a:solidFill>
              </a:rPr>
              <a:pPr algn="ctr">
                <a:defRPr/>
              </a:pPr>
              <a:t>‹#›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740" y="1819922"/>
            <a:ext cx="8504808" cy="4083729"/>
          </a:xfr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defRPr sz="200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0"/>
          </p:nvPr>
        </p:nvSpPr>
        <p:spPr>
          <a:xfrm>
            <a:off x="5468646" y="736853"/>
            <a:ext cx="3426119" cy="514905"/>
          </a:xfrm>
        </p:spPr>
        <p:txBody>
          <a:bodyPr lIns="0" tIns="0" rIns="0" bIns="0"/>
          <a:lstStyle>
            <a:lvl1pPr marL="0" indent="0" algn="r">
              <a:spcBef>
                <a:spcPts val="0"/>
              </a:spcBef>
              <a:spcAft>
                <a:spcPts val="0"/>
              </a:spcAft>
              <a:defRPr sz="1800">
                <a:solidFill>
                  <a:srgbClr val="D20000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 descr="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" y="319089"/>
            <a:ext cx="1684339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4" descr="peopl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3490" y="303214"/>
            <a:ext cx="119697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Прямая соединительная линия 3"/>
          <p:cNvCxnSpPr/>
          <p:nvPr userDrawn="1"/>
        </p:nvCxnSpPr>
        <p:spPr bwMode="auto">
          <a:xfrm>
            <a:off x="381001" y="1554164"/>
            <a:ext cx="8469313" cy="15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 userDrawn="1"/>
        </p:nvSpPr>
        <p:spPr>
          <a:xfrm>
            <a:off x="7581308" y="1473202"/>
            <a:ext cx="1214041" cy="138499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>
            <a:spAutoFit/>
          </a:bodyPr>
          <a:lstStyle/>
          <a:p>
            <a:pPr algn="ctr">
              <a:defRPr/>
            </a:pPr>
            <a:r>
              <a:rPr lang="en-US" sz="900" i="1" dirty="0">
                <a:solidFill>
                  <a:srgbClr val="BFBFBF"/>
                </a:solidFill>
              </a:rPr>
              <a:t>Online Hiring Services</a:t>
            </a:r>
            <a:endParaRPr lang="ru-RU" sz="900" i="1" dirty="0">
              <a:solidFill>
                <a:srgbClr val="BFBFBF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 bwMode="auto">
          <a:xfrm>
            <a:off x="7466014" y="1509714"/>
            <a:ext cx="46037" cy="793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Блок-схема: задержка 10"/>
          <p:cNvSpPr/>
          <p:nvPr userDrawn="1"/>
        </p:nvSpPr>
        <p:spPr bwMode="auto">
          <a:xfrm flipH="1">
            <a:off x="7955319" y="5960224"/>
            <a:ext cx="1188720" cy="847898"/>
          </a:xfrm>
          <a:prstGeom prst="flowChartDelay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anchor="ctr"/>
          <a:lstStyle/>
          <a:p>
            <a:pPr algn="ctr">
              <a:defRPr/>
            </a:pPr>
            <a:fld id="{D334AC75-CBCF-4F0E-AF45-B3F058DCE6C4}" type="slidenum">
              <a:rPr lang="ru-RU" b="1">
                <a:solidFill>
                  <a:schemeClr val="bg1"/>
                </a:solidFill>
              </a:rPr>
              <a:pPr algn="ctr">
                <a:defRPr/>
              </a:pPr>
              <a:t>‹#›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93481" y="6196014"/>
            <a:ext cx="102117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u="sng" dirty="0"/>
              <a:t>www.hh.ru</a:t>
            </a:r>
            <a:endParaRPr lang="ru-RU" sz="1400" u="sng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47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857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77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302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026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131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084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0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10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20" r:id="rId13"/>
    <p:sldLayoutId id="2147483797" r:id="rId14"/>
    <p:sldLayoutId id="2147483766" r:id="rId15"/>
  </p:sldLayoutIdLst>
  <p:transition spd="med">
    <p:dissolv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normativ.kontur.ru/document?moduleId=1&amp;documentId=232700" TargetMode="External"/><Relationship Id="rId3" Type="http://schemas.openxmlformats.org/officeDocument/2006/relationships/hyperlink" Target="http://sis-company.ru/ecp/poluchenie-ecp-dlja-sberbank-ast" TargetMode="External"/><Relationship Id="rId7" Type="http://schemas.openxmlformats.org/officeDocument/2006/relationships/hyperlink" Target="http://sis-company.ru/ecp/rts-tender-poluchenie-ec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sis-company.ru/ecp/poluchenie-ecp-dlja-etp-mmvb-goszakupki" TargetMode="External"/><Relationship Id="rId5" Type="http://schemas.openxmlformats.org/officeDocument/2006/relationships/hyperlink" Target="http://sis-company.ru/ecp/poluchenie-ecp-dlja-etp-zakazrf-ru-tatarstan" TargetMode="External"/><Relationship Id="rId4" Type="http://schemas.openxmlformats.org/officeDocument/2006/relationships/hyperlink" Target="http://sis-company.ru/ecp/poluchenie-ecp-dlja-edinoj-elektronnoj-torgovoj-ploschadki-roselt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normativ.kontur.ru/document?moduleId=1&amp;documentId=22540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gl.ru/#/document/99/420235966/XA00M6S2MI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1gl.ru/#/document/99/901765862/XA00MEC2N9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729343" y="899160"/>
            <a:ext cx="7800975" cy="2133600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ru-RU" sz="4000" b="1" dirty="0" smtClean="0"/>
              <a:t>Повышение </a:t>
            </a:r>
            <a:r>
              <a:rPr lang="ru-RU" sz="4000" b="1" dirty="0"/>
              <a:t>привлекательности ЭДО в </a:t>
            </a:r>
            <a:r>
              <a:rPr lang="ru-RU" sz="4000" b="1" dirty="0" smtClean="0"/>
              <a:t>России</a:t>
            </a:r>
            <a:endParaRPr lang="ru-RU" sz="40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020" y="2804160"/>
            <a:ext cx="464820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1740" y="1410346"/>
            <a:ext cx="8504808" cy="4944272"/>
          </a:xfrm>
        </p:spPr>
        <p:txBody>
          <a:bodyPr>
            <a:normAutofit fontScale="92500" lnSpcReduction="10000"/>
          </a:bodyPr>
          <a:lstStyle/>
          <a:p>
            <a:pPr lvl="0"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sz="2300" b="1" dirty="0"/>
              <a:t>5</a:t>
            </a:r>
            <a:r>
              <a:rPr lang="ru-RU" sz="2100" b="1" dirty="0" smtClean="0"/>
              <a:t>. </a:t>
            </a:r>
            <a:r>
              <a:rPr lang="ru-RU" sz="2100" b="1" dirty="0" smtClean="0"/>
              <a:t>Комментарии к расширенной декларации по НДС</a:t>
            </a:r>
          </a:p>
          <a:p>
            <a:pPr algn="just">
              <a:buNone/>
            </a:pPr>
            <a:endParaRPr lang="ru-RU" sz="2300" dirty="0"/>
          </a:p>
          <a:p>
            <a:pPr algn="just">
              <a:buNone/>
            </a:pPr>
            <a:r>
              <a:rPr lang="ru-RU" sz="2100" dirty="0" smtClean="0"/>
              <a:t>Новая форма декларации по НДС требует значительного увеличения времени и ресурсов на ее подготовку.</a:t>
            </a:r>
          </a:p>
          <a:p>
            <a:pPr algn="just">
              <a:buNone/>
            </a:pPr>
            <a:endParaRPr lang="ru-RU" sz="2100" dirty="0"/>
          </a:p>
          <a:p>
            <a:pPr algn="just">
              <a:buNone/>
            </a:pPr>
            <a:r>
              <a:rPr lang="ru-RU" sz="2100" dirty="0" smtClean="0"/>
              <a:t>При больших объемах операций необходимо привлечение технических отделов или подрядчиков, обслуживающих учетные системы налогоплательщика, для обработки и проверки данных, внесении необходимой информации.</a:t>
            </a:r>
          </a:p>
          <a:p>
            <a:pPr algn="just">
              <a:buNone/>
            </a:pPr>
            <a:endParaRPr lang="ru-RU" sz="2100" dirty="0"/>
          </a:p>
          <a:p>
            <a:pPr algn="just">
              <a:buNone/>
            </a:pPr>
            <a:r>
              <a:rPr lang="ru-RU" sz="2100" dirty="0" smtClean="0"/>
              <a:t>Проверка КПП при сдаче и формировании декларации по НДС является значительной проблемой, в случаях, если товары, работы, услуги, были оказаны обособленным подразделениям. </a:t>
            </a:r>
          </a:p>
          <a:p>
            <a:pPr algn="just">
              <a:buNone/>
            </a:pPr>
            <a:endParaRPr lang="ru-RU" sz="2100" dirty="0"/>
          </a:p>
          <a:p>
            <a:pPr algn="just">
              <a:buNone/>
            </a:pPr>
            <a:r>
              <a:rPr lang="ru-RU" sz="2100" dirty="0" smtClean="0"/>
              <a:t>Необходимо отказаться от проверки КПП как обязательной, при формировании и сдаче декларации по НДС.</a:t>
            </a:r>
          </a:p>
          <a:p>
            <a:pPr algn="just">
              <a:buNone/>
            </a:pPr>
            <a:endParaRPr lang="ru-RU" sz="2300" dirty="0"/>
          </a:p>
          <a:p>
            <a:pPr algn="ctr">
              <a:buNone/>
            </a:pPr>
            <a:r>
              <a:rPr lang="ru-RU" sz="2300" dirty="0" smtClean="0"/>
              <a:t>Спасибо за внимание!</a:t>
            </a:r>
            <a:endParaRPr lang="ru-RU" sz="2100" dirty="0" smtClean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6096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1740" y="1575881"/>
            <a:ext cx="8504808" cy="5076589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2800" dirty="0" smtClean="0"/>
              <a:t> </a:t>
            </a:r>
            <a:endParaRPr lang="ru-RU" sz="4000" dirty="0"/>
          </a:p>
          <a:p>
            <a:pPr algn="just">
              <a:buNone/>
            </a:pPr>
            <a:r>
              <a:rPr lang="ru-RU" sz="2800" dirty="0" smtClean="0"/>
              <a:t> </a:t>
            </a:r>
          </a:p>
          <a:p>
            <a:pPr algn="just">
              <a:buNone/>
            </a:pPr>
            <a:r>
              <a:rPr lang="ru-RU" sz="4300" b="1" dirty="0" smtClean="0"/>
              <a:t>1. При ЭДО необходимо ответственное, дисциплинированное исполнение обязательств всех его участников.</a:t>
            </a:r>
          </a:p>
          <a:p>
            <a:pPr algn="just">
              <a:buNone/>
            </a:pPr>
            <a:endParaRPr lang="ru-RU" sz="2800" dirty="0"/>
          </a:p>
          <a:p>
            <a:pPr algn="just">
              <a:buNone/>
            </a:pPr>
            <a:r>
              <a:rPr lang="ru-RU" sz="4300" b="1" dirty="0" smtClean="0"/>
              <a:t>Существует проблема подтверждения приема/отправки первичных документов.</a:t>
            </a:r>
          </a:p>
          <a:p>
            <a:pPr algn="just">
              <a:buNone/>
            </a:pPr>
            <a:r>
              <a:rPr lang="ru-RU" sz="4300" dirty="0" smtClean="0"/>
              <a:t>Статус ЭД необходимо отслеживать. Если статус ЭД не конечный, возникает необходимость контрагента уведомить о необходимости завершить обмен.</a:t>
            </a:r>
          </a:p>
          <a:p>
            <a:pPr algn="just">
              <a:buNone/>
            </a:pPr>
            <a:endParaRPr lang="ru-RU" sz="4300" dirty="0"/>
          </a:p>
          <a:p>
            <a:pPr algn="just">
              <a:buNone/>
            </a:pPr>
            <a:r>
              <a:rPr lang="ru-RU" sz="4300" b="1" i="1" dirty="0" smtClean="0"/>
              <a:t>Причины:</a:t>
            </a:r>
          </a:p>
          <a:p>
            <a:pPr algn="just">
              <a:buNone/>
            </a:pPr>
            <a:r>
              <a:rPr lang="ru-RU" sz="4300" dirty="0"/>
              <a:t>Н</a:t>
            </a:r>
            <a:r>
              <a:rPr lang="ru-RU" sz="4300" dirty="0" smtClean="0"/>
              <a:t>екоторые </a:t>
            </a:r>
            <a:r>
              <a:rPr lang="ru-RU" sz="4300" dirty="0"/>
              <a:t>контрагенты не делают регулярной процедуры приема/отправки электронной </a:t>
            </a:r>
            <a:r>
              <a:rPr lang="ru-RU" sz="4300" dirty="0" smtClean="0"/>
              <a:t>почты, не </a:t>
            </a:r>
            <a:r>
              <a:rPr lang="ru-RU" sz="4300" dirty="0"/>
              <a:t>считают </a:t>
            </a:r>
            <a:r>
              <a:rPr lang="ru-RU" sz="4300" dirty="0" smtClean="0"/>
              <a:t>нужным, не знают </a:t>
            </a:r>
            <a:r>
              <a:rPr lang="ru-RU" sz="4300" dirty="0"/>
              <a:t>или забывают зайти в </a:t>
            </a:r>
            <a:r>
              <a:rPr lang="ru-RU" sz="4300" dirty="0" smtClean="0"/>
              <a:t>документ в учетной системе или в личном кабинете оператора связи,  повторно.</a:t>
            </a:r>
          </a:p>
          <a:p>
            <a:pPr algn="just">
              <a:buNone/>
            </a:pPr>
            <a:endParaRPr lang="ru-RU" sz="4300" dirty="0"/>
          </a:p>
          <a:p>
            <a:pPr algn="just">
              <a:buNone/>
            </a:pPr>
            <a:r>
              <a:rPr lang="ru-RU" sz="4300" dirty="0" smtClean="0"/>
              <a:t>С </a:t>
            </a:r>
            <a:r>
              <a:rPr lang="ru-RU" sz="4300" dirty="0"/>
              <a:t>этой проблемой столкнется каждая </a:t>
            </a:r>
            <a:r>
              <a:rPr lang="ru-RU" sz="4300" dirty="0" smtClean="0"/>
              <a:t>компания в той или иной мере, а </a:t>
            </a:r>
            <a:r>
              <a:rPr lang="ru-RU" sz="4300" dirty="0"/>
              <a:t>для крупных компаний ситуация </a:t>
            </a:r>
            <a:r>
              <a:rPr lang="ru-RU" sz="4300" dirty="0" smtClean="0"/>
              <a:t>как правило критичная, </a:t>
            </a:r>
            <a:r>
              <a:rPr lang="ru-RU" sz="4300" dirty="0"/>
              <a:t>без </a:t>
            </a:r>
            <a:r>
              <a:rPr lang="ru-RU" sz="4300" dirty="0" smtClean="0"/>
              <a:t>привлечения дополнительных ресурсов ее не решить.</a:t>
            </a:r>
          </a:p>
          <a:p>
            <a:pPr algn="just">
              <a:buNone/>
            </a:pPr>
            <a:endParaRPr lang="ru-RU" sz="4300" dirty="0"/>
          </a:p>
          <a:p>
            <a:pPr algn="just">
              <a:buNone/>
            </a:pPr>
            <a:r>
              <a:rPr lang="ru-RU" sz="4300" dirty="0" smtClean="0"/>
              <a:t>Текущие доступные ресурсы через </a:t>
            </a:r>
            <a:r>
              <a:rPr lang="ru-RU" sz="4300" dirty="0"/>
              <a:t>т</a:t>
            </a:r>
            <a:r>
              <a:rPr lang="ru-RU" sz="4300" dirty="0" smtClean="0"/>
              <a:t>елефонный звонки, </a:t>
            </a:r>
            <a:r>
              <a:rPr lang="ru-RU" sz="4300" dirty="0"/>
              <a:t>письменные </a:t>
            </a:r>
            <a:r>
              <a:rPr lang="ru-RU" sz="4300" dirty="0" smtClean="0"/>
              <a:t>уведомления</a:t>
            </a:r>
            <a:r>
              <a:rPr lang="ru-RU" sz="4300" dirty="0"/>
              <a:t> </a:t>
            </a:r>
            <a:r>
              <a:rPr lang="ru-RU" sz="4300" dirty="0" smtClean="0"/>
              <a:t>и рассылки, как </a:t>
            </a:r>
            <a:r>
              <a:rPr lang="ru-RU" sz="4300" dirty="0"/>
              <a:t>показывает практика, не являются </a:t>
            </a:r>
            <a:r>
              <a:rPr lang="ru-RU" sz="4300" dirty="0" smtClean="0"/>
              <a:t>действенными.</a:t>
            </a:r>
            <a:endParaRPr lang="ru-RU" sz="4300" dirty="0"/>
          </a:p>
          <a:p>
            <a:pPr algn="just">
              <a:buNone/>
            </a:pPr>
            <a:endParaRPr lang="ru-RU" sz="4300" dirty="0"/>
          </a:p>
          <a:p>
            <a:pPr algn="just">
              <a:buNone/>
            </a:pPr>
            <a:r>
              <a:rPr lang="ru-RU" sz="4300" dirty="0"/>
              <a:t>          </a:t>
            </a:r>
            <a:endParaRPr lang="ru-RU" sz="4300" dirty="0" smtClean="0"/>
          </a:p>
          <a:p>
            <a:pPr algn="just">
              <a:buNone/>
            </a:pPr>
            <a:r>
              <a:rPr lang="ru-RU" sz="4300" b="1" i="1" dirty="0" smtClean="0"/>
              <a:t>Предлагаемые пути решения: </a:t>
            </a:r>
          </a:p>
          <a:p>
            <a:pPr algn="just">
              <a:buNone/>
            </a:pPr>
            <a:endParaRPr lang="ru-RU" sz="4300" dirty="0" smtClean="0"/>
          </a:p>
          <a:p>
            <a:pPr algn="just">
              <a:buNone/>
            </a:pPr>
            <a:r>
              <a:rPr lang="ru-RU" sz="4300" dirty="0" smtClean="0"/>
              <a:t>Доработать ПО в части обеспечения электронного документооборота, путем ввода статуса документа, при котором электронный документооборот завершается в автоматическом режиме.</a:t>
            </a:r>
            <a:endParaRPr lang="ru-RU" sz="4300" dirty="0"/>
          </a:p>
          <a:p>
            <a:pPr algn="just">
              <a:buNone/>
            </a:pPr>
            <a:r>
              <a:rPr lang="ru-RU" sz="4300" dirty="0" smtClean="0"/>
              <a:t>Например, если Получатель </a:t>
            </a:r>
            <a:r>
              <a:rPr lang="ru-RU" sz="4300" dirty="0"/>
              <a:t>не подтвердил и не </a:t>
            </a:r>
            <a:r>
              <a:rPr lang="ru-RU" sz="4300" dirty="0" smtClean="0"/>
              <a:t>отклонил ЭД </a:t>
            </a:r>
            <a:r>
              <a:rPr lang="ru-RU" sz="4300" dirty="0"/>
              <a:t>в течение 5-ти </a:t>
            </a:r>
            <a:r>
              <a:rPr lang="ru-RU" sz="4300" dirty="0" smtClean="0"/>
              <a:t>рабочих дней, от даты его отправки через оператора связи, </a:t>
            </a:r>
            <a:r>
              <a:rPr lang="ru-RU" sz="4300" dirty="0"/>
              <a:t>то такой </a:t>
            </a:r>
            <a:r>
              <a:rPr lang="ru-RU" sz="4300" dirty="0" smtClean="0"/>
              <a:t>ЭД </a:t>
            </a:r>
            <a:r>
              <a:rPr lang="ru-RU" sz="4300" dirty="0"/>
              <a:t>автоматически переходит в статус «Обмен завершен».   </a:t>
            </a:r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 </a:t>
            </a:r>
          </a:p>
          <a:p>
            <a:pPr algn="just">
              <a:buNone/>
            </a:pPr>
            <a:endParaRPr lang="ru-RU" sz="2300" dirty="0"/>
          </a:p>
          <a:p>
            <a:pPr algn="just">
              <a:buNone/>
            </a:pPr>
            <a:endParaRPr lang="ru-RU" sz="2300" dirty="0"/>
          </a:p>
          <a:p>
            <a:pPr algn="just">
              <a:buNone/>
            </a:pPr>
            <a:r>
              <a:rPr lang="ru-RU" sz="1600" dirty="0" smtClean="0"/>
              <a:t>       </a:t>
            </a:r>
            <a:endParaRPr lang="ru-RU" sz="1900" dirty="0"/>
          </a:p>
          <a:p>
            <a:pPr>
              <a:buNone/>
            </a:pPr>
            <a:fld id="{E599663D-F9C4-4D55-A03B-F39F54B54985}" type="slidenum">
              <a:rPr lang="ru-RU" smtClean="0"/>
              <a:t>2</a:t>
            </a:fld>
            <a:fld id="{3D3BF15B-C290-4703-8C8C-5B1AD58E3340}" type="slidenum">
              <a:rPr lang="ru-RU" smtClean="0"/>
              <a:t>2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5468646" y="736853"/>
            <a:ext cx="3426119" cy="70605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24297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</a:t>
            </a:r>
            <a:endParaRPr lang="ru-RU" sz="1600" dirty="0"/>
          </a:p>
          <a:p>
            <a:pPr marL="0" lvl="1" indent="0" algn="just">
              <a:spcBef>
                <a:spcPts val="0"/>
              </a:spcBef>
              <a:buNone/>
            </a:pPr>
            <a:r>
              <a:rPr lang="ru-RU" sz="1600" b="1" dirty="0" smtClean="0"/>
              <a:t>2. Определение момента выставления требования в ИФНС.</a:t>
            </a:r>
          </a:p>
          <a:p>
            <a:pPr marL="0" lvl="1" indent="0" algn="just">
              <a:spcBef>
                <a:spcPts val="0"/>
              </a:spcBef>
              <a:buNone/>
            </a:pPr>
            <a:endParaRPr lang="ru-RU" sz="1600" dirty="0"/>
          </a:p>
          <a:p>
            <a:pPr marL="0" lvl="1" indent="0" algn="just">
              <a:spcBef>
                <a:spcPts val="0"/>
              </a:spcBef>
              <a:buNone/>
            </a:pPr>
            <a:r>
              <a:rPr lang="ru-RU" sz="1600" dirty="0" smtClean="0"/>
              <a:t>Данный аспект важен при наличии возможных форс-мажоров, технических сбоев в приеме, обработке документов и отчетности от налогоплательщиков, при приостановке работы сервиса.</a:t>
            </a:r>
          </a:p>
          <a:p>
            <a:pPr marL="0" lvl="1" indent="0" algn="just">
              <a:spcBef>
                <a:spcPts val="0"/>
              </a:spcBef>
              <a:buNone/>
            </a:pPr>
            <a:endParaRPr lang="ru-RU" sz="1600" dirty="0"/>
          </a:p>
          <a:p>
            <a:pPr marL="0" lvl="1" indent="0" algn="just">
              <a:spcBef>
                <a:spcPts val="0"/>
              </a:spcBef>
              <a:buNone/>
            </a:pPr>
            <a:r>
              <a:rPr lang="ru-RU" sz="1600" dirty="0" smtClean="0"/>
              <a:t>В перечисленных случаях данные в ИФНС не актуальны, но требования продолжают выписываться и поступать на адреса налогоплательщиков.</a:t>
            </a:r>
          </a:p>
          <a:p>
            <a:pPr marL="0" lvl="1" indent="0" algn="just">
              <a:spcBef>
                <a:spcPts val="0"/>
              </a:spcBef>
              <a:buNone/>
            </a:pPr>
            <a:endParaRPr lang="ru-RU" sz="1600" dirty="0"/>
          </a:p>
          <a:p>
            <a:pPr marL="0" lvl="1" indent="0" algn="just">
              <a:spcBef>
                <a:spcPts val="0"/>
              </a:spcBef>
              <a:buNone/>
            </a:pPr>
            <a:r>
              <a:rPr lang="ru-RU" sz="1600" dirty="0" smtClean="0"/>
              <a:t>Целесообразно гарантировать не только доставку требований и уведомлений, но и выставлять их только при наличие актуальной информации в базах ИФНС. </a:t>
            </a:r>
          </a:p>
          <a:p>
            <a:pPr marL="0" lvl="1" indent="0" algn="just">
              <a:spcBef>
                <a:spcPts val="0"/>
              </a:spcBef>
              <a:buNone/>
            </a:pPr>
            <a:endParaRPr lang="ru-RU" sz="1600" dirty="0" smtClean="0"/>
          </a:p>
          <a:p>
            <a:pPr marL="0" lvl="1" indent="0" algn="just">
              <a:spcBef>
                <a:spcPts val="0"/>
              </a:spcBef>
              <a:buNone/>
            </a:pPr>
            <a:r>
              <a:rPr lang="ru-RU" sz="1600" dirty="0" smtClean="0"/>
              <a:t>Необходимо дождаться, пока не поступят все документы от налогоплательщиков, которые были отправлены в период приостановки работы сервиса или обработки данных, и уже только после этого производить контрольные мероприятия.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5468646" y="736853"/>
            <a:ext cx="3426119" cy="66410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254096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1740" y="1510748"/>
            <a:ext cx="8504808" cy="5208104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ru-RU" dirty="0" smtClean="0"/>
              <a:t> </a:t>
            </a:r>
            <a:r>
              <a:rPr lang="ru-RU" sz="1800" b="1" dirty="0"/>
              <a:t>3</a:t>
            </a:r>
            <a:r>
              <a:rPr lang="ru-RU" sz="1800" b="1" dirty="0" smtClean="0"/>
              <a:t>. ЭДО на электронных торговых площадках (ЭТП). </a:t>
            </a:r>
          </a:p>
          <a:p>
            <a:pPr lvl="0" algn="just">
              <a:buNone/>
            </a:pPr>
            <a:endParaRPr lang="ru-RU" sz="1050" b="1" dirty="0"/>
          </a:p>
          <a:p>
            <a:pPr lvl="0" algn="just">
              <a:buNone/>
            </a:pPr>
            <a:r>
              <a:rPr lang="ru-RU" sz="1600" dirty="0" smtClean="0"/>
              <a:t>А) Федеральные площадки:</a:t>
            </a:r>
          </a:p>
          <a:p>
            <a:r>
              <a:rPr lang="ru-RU" sz="1600" dirty="0">
                <a:hlinkClick r:id="rId3" tooltip="Сбербанк-АСТ"/>
              </a:rPr>
              <a:t>Сбербанк АСТ</a:t>
            </a:r>
            <a:endParaRPr lang="ru-RU" sz="1600" dirty="0"/>
          </a:p>
          <a:p>
            <a:r>
              <a:rPr lang="ru-RU" sz="1600" dirty="0" err="1">
                <a:hlinkClick r:id="rId4" tooltip="Росэлторг"/>
              </a:rPr>
              <a:t>Росэлторг</a:t>
            </a:r>
            <a:endParaRPr lang="ru-RU" sz="1600" dirty="0"/>
          </a:p>
          <a:p>
            <a:r>
              <a:rPr lang="ru-RU" sz="1600" dirty="0">
                <a:hlinkClick r:id="rId5" tooltip="ОСЭТ"/>
              </a:rPr>
              <a:t>Общероссийская система электронной торговли (ОСЭТ)</a:t>
            </a:r>
            <a:endParaRPr lang="ru-RU" sz="1600" dirty="0"/>
          </a:p>
          <a:p>
            <a:r>
              <a:rPr lang="ru-RU" sz="1600" dirty="0">
                <a:hlinkClick r:id="rId6" tooltip="ММВБ"/>
              </a:rPr>
              <a:t>ЭТП ММВБ «</a:t>
            </a:r>
            <a:r>
              <a:rPr lang="ru-RU" sz="1600" dirty="0" err="1">
                <a:hlinkClick r:id="rId6" tooltip="ММВБ"/>
              </a:rPr>
              <a:t>Госзакупки</a:t>
            </a:r>
            <a:r>
              <a:rPr lang="ru-RU" sz="1600" dirty="0">
                <a:hlinkClick r:id="rId6" tooltip="ММВБ"/>
              </a:rPr>
              <a:t>»</a:t>
            </a:r>
            <a:endParaRPr lang="ru-RU" sz="1600" dirty="0"/>
          </a:p>
          <a:p>
            <a:r>
              <a:rPr lang="ru-RU" sz="1600" dirty="0">
                <a:hlinkClick r:id="rId7" tooltip="РТС-Тендер"/>
              </a:rPr>
              <a:t>RTS-</a:t>
            </a:r>
            <a:r>
              <a:rPr lang="ru-RU" sz="1600" dirty="0" err="1">
                <a:hlinkClick r:id="rId7" tooltip="РТС-Тендер"/>
              </a:rPr>
              <a:t>Tender</a:t>
            </a:r>
            <a:endParaRPr lang="ru-RU" sz="1600" dirty="0"/>
          </a:p>
          <a:p>
            <a:pPr lvl="0" algn="just">
              <a:buNone/>
            </a:pPr>
            <a:endParaRPr lang="ru-RU" sz="1400" dirty="0" smtClean="0"/>
          </a:p>
          <a:p>
            <a:pPr algn="just">
              <a:buNone/>
            </a:pPr>
            <a:r>
              <a:rPr lang="ru-RU" sz="1600" dirty="0" smtClean="0"/>
              <a:t>Регламенты по проведению электронных аукционов были изначально разработаны этими площадками  </a:t>
            </a:r>
            <a:r>
              <a:rPr lang="ru-RU" sz="1600" dirty="0"/>
              <a:t>в соответствии с </a:t>
            </a:r>
            <a:r>
              <a:rPr lang="ru-RU" sz="1600" dirty="0" smtClean="0"/>
              <a:t>Федеральным </a:t>
            </a:r>
            <a:r>
              <a:rPr lang="ru-RU" sz="1600" dirty="0"/>
              <a:t>законом </a:t>
            </a:r>
            <a:r>
              <a:rPr lang="ru-RU" sz="1600" dirty="0" smtClean="0"/>
              <a:t>от </a:t>
            </a:r>
            <a:r>
              <a:rPr lang="ru-RU" sz="1600" dirty="0"/>
              <a:t>21.07.2005 г. №</a:t>
            </a:r>
            <a:r>
              <a:rPr lang="ru-RU" sz="1600" dirty="0" smtClean="0"/>
              <a:t> 94 –ФЗ «</a:t>
            </a:r>
            <a:r>
              <a:rPr lang="ru-RU" sz="1600" dirty="0"/>
              <a:t>О размещении заказов на поставки товаров, выполнение работ, </a:t>
            </a:r>
            <a:r>
              <a:rPr lang="ru-RU" sz="1600" dirty="0" smtClean="0"/>
              <a:t>оказание </a:t>
            </a:r>
            <a:r>
              <a:rPr lang="ru-RU" sz="1600" dirty="0"/>
              <a:t>услуг для государственных и муниципальных нужд</a:t>
            </a:r>
            <a:r>
              <a:rPr lang="ru-RU" sz="1600" dirty="0" smtClean="0"/>
              <a:t>».</a:t>
            </a:r>
          </a:p>
          <a:p>
            <a:pPr algn="just">
              <a:buNone/>
            </a:pPr>
            <a:endParaRPr lang="ru-RU" sz="1400" dirty="0" smtClean="0"/>
          </a:p>
          <a:p>
            <a:pPr algn="just">
              <a:buNone/>
            </a:pPr>
            <a:r>
              <a:rPr lang="ru-RU" sz="1600" dirty="0" smtClean="0"/>
              <a:t>Далее на смену пришел Федеральный </a:t>
            </a:r>
            <a:r>
              <a:rPr lang="ru-RU" sz="1600" dirty="0"/>
              <a:t>закон </a:t>
            </a:r>
            <a:r>
              <a:rPr lang="ru-RU" sz="1600" dirty="0" smtClean="0"/>
              <a:t> №44-ФЗ </a:t>
            </a:r>
            <a:r>
              <a:rPr lang="ru-RU" sz="1600" dirty="0"/>
              <a:t>«</a:t>
            </a:r>
            <a:r>
              <a:rPr lang="ru-RU" sz="1600" dirty="0">
                <a:hlinkClick r:id="rId8"/>
              </a:rPr>
              <a:t>О контрактной системе в сфере закупок товаров, работ, услуг для обеспечения государственных и муниципальных нужд</a:t>
            </a:r>
            <a:r>
              <a:rPr lang="ru-RU" sz="1600" dirty="0" smtClean="0"/>
              <a:t>», </a:t>
            </a:r>
            <a:r>
              <a:rPr lang="ru-RU" sz="1600" dirty="0"/>
              <a:t> </a:t>
            </a:r>
            <a:r>
              <a:rPr lang="ru-RU" sz="1600" dirty="0" smtClean="0"/>
              <a:t>он также </a:t>
            </a:r>
            <a:r>
              <a:rPr lang="ru-RU" sz="1600" dirty="0"/>
              <a:t>регулирует сферу, касающуюся </a:t>
            </a:r>
            <a:r>
              <a:rPr lang="ru-RU" sz="1600" dirty="0" err="1"/>
              <a:t>госзакупок</a:t>
            </a:r>
            <a:r>
              <a:rPr lang="ru-RU" sz="1600" dirty="0"/>
              <a:t>, с учетом </a:t>
            </a:r>
            <a:r>
              <a:rPr lang="ru-RU" sz="1600" dirty="0" smtClean="0"/>
              <a:t>прежнего опыта. </a:t>
            </a:r>
          </a:p>
          <a:p>
            <a:pPr algn="just">
              <a:buNone/>
            </a:pPr>
            <a:endParaRPr lang="ru-RU" sz="1400" dirty="0" smtClean="0"/>
          </a:p>
          <a:p>
            <a:pPr algn="just">
              <a:buNone/>
            </a:pPr>
            <a:r>
              <a:rPr lang="ru-RU" sz="1600" dirty="0" smtClean="0"/>
              <a:t>Закон обязывает </a:t>
            </a:r>
            <a:r>
              <a:rPr lang="ru-RU" sz="1600" dirty="0"/>
              <a:t>использовать усиленную </a:t>
            </a:r>
            <a:r>
              <a:rPr lang="ru-RU" sz="1600" b="1" dirty="0" smtClean="0"/>
              <a:t>неквалифицированную </a:t>
            </a:r>
            <a:r>
              <a:rPr lang="ru-RU" sz="1600" dirty="0" smtClean="0"/>
              <a:t>ЭП</a:t>
            </a:r>
            <a:r>
              <a:rPr lang="ru-RU" sz="1700" dirty="0" smtClean="0"/>
              <a:t>. </a:t>
            </a:r>
          </a:p>
          <a:p>
            <a:pPr lvl="0" algn="just">
              <a:buNone/>
            </a:pPr>
            <a:endParaRPr lang="ru-RU" sz="18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5468646" y="736853"/>
            <a:ext cx="3426119" cy="74799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340550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1740" y="1510748"/>
            <a:ext cx="8504808" cy="5208104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ru-RU" sz="1800" dirty="0" smtClean="0"/>
              <a:t> </a:t>
            </a:r>
            <a:r>
              <a:rPr lang="ru-RU" sz="1800" dirty="0"/>
              <a:t>Б</a:t>
            </a:r>
            <a:r>
              <a:rPr lang="ru-RU" sz="1800" dirty="0" smtClean="0"/>
              <a:t>) Площадки для отдельных видов юридический лиц</a:t>
            </a:r>
          </a:p>
          <a:p>
            <a:pPr lvl="0" algn="just">
              <a:buNone/>
            </a:pPr>
            <a:endParaRPr lang="ru-RU" sz="1400" dirty="0"/>
          </a:p>
          <a:p>
            <a:pPr lvl="0" algn="just">
              <a:buNone/>
            </a:pPr>
            <a:r>
              <a:rPr lang="ru-RU" sz="1700" dirty="0" smtClean="0"/>
              <a:t>Федеральный </a:t>
            </a:r>
            <a:r>
              <a:rPr lang="ru-RU" sz="1700" dirty="0"/>
              <a:t>закон №223-ФЗ «</a:t>
            </a:r>
            <a:r>
              <a:rPr lang="ru-RU" sz="1700" dirty="0">
                <a:hlinkClick r:id="rId3"/>
              </a:rPr>
              <a:t>О закупках товаров, работ, услуг отдельными видами юридических лиц</a:t>
            </a:r>
            <a:r>
              <a:rPr lang="ru-RU" sz="1700" dirty="0" smtClean="0"/>
              <a:t>».</a:t>
            </a:r>
          </a:p>
          <a:p>
            <a:pPr lvl="0" algn="just">
              <a:buNone/>
            </a:pPr>
            <a:r>
              <a:rPr lang="ru-RU" sz="1700" dirty="0" smtClean="0"/>
              <a:t>Данный </a:t>
            </a:r>
            <a:r>
              <a:rPr lang="ru-RU" sz="1700" dirty="0"/>
              <a:t>закон касается госкомпаний, субъектов естественных монополий (газовые, нефтяные компании и др.) и организаций, осуществляющих регулируемые виды деятельности (энергоснабжение, электроснабжение и т д.), в которых есть доля участия государства </a:t>
            </a:r>
            <a:r>
              <a:rPr lang="ru-RU" sz="1700" dirty="0" smtClean="0"/>
              <a:t>более </a:t>
            </a:r>
            <a:r>
              <a:rPr lang="ru-RU" sz="1700" dirty="0"/>
              <a:t>50</a:t>
            </a:r>
            <a:r>
              <a:rPr lang="ru-RU" sz="1700" dirty="0" smtClean="0"/>
              <a:t>%, </a:t>
            </a:r>
            <a:r>
              <a:rPr lang="ru-RU" sz="1700" dirty="0"/>
              <a:t>а также </a:t>
            </a:r>
            <a:r>
              <a:rPr lang="ru-RU" sz="1700" dirty="0" smtClean="0"/>
              <a:t>их «дочек</a:t>
            </a:r>
            <a:r>
              <a:rPr lang="ru-RU" sz="1700" dirty="0"/>
              <a:t>» </a:t>
            </a:r>
            <a:r>
              <a:rPr lang="ru-RU" sz="1700" dirty="0" smtClean="0"/>
              <a:t>при</a:t>
            </a:r>
            <a:r>
              <a:rPr lang="ru-RU" sz="1700" dirty="0"/>
              <a:t> наличии доли участия государства. </a:t>
            </a:r>
            <a:endParaRPr lang="ru-RU" sz="1700" dirty="0" smtClean="0"/>
          </a:p>
          <a:p>
            <a:pPr lvl="0" algn="just">
              <a:buNone/>
            </a:pPr>
            <a:endParaRPr lang="ru-RU" sz="1700" dirty="0"/>
          </a:p>
          <a:p>
            <a:pPr lvl="0" algn="just">
              <a:buNone/>
            </a:pPr>
            <a:r>
              <a:rPr lang="ru-RU" sz="1700" dirty="0" smtClean="0"/>
              <a:t>В законе зафиксирована </a:t>
            </a:r>
            <a:r>
              <a:rPr lang="ru-RU" sz="1700" dirty="0"/>
              <a:t>необходимость использования </a:t>
            </a:r>
            <a:r>
              <a:rPr lang="ru-RU" sz="1700" b="1" dirty="0" smtClean="0"/>
              <a:t>квалифицированной</a:t>
            </a:r>
            <a:r>
              <a:rPr lang="ru-RU" sz="1700" dirty="0" smtClean="0"/>
              <a:t> ЭП </a:t>
            </a:r>
            <a:r>
              <a:rPr lang="ru-RU" sz="1700" dirty="0"/>
              <a:t>для </a:t>
            </a:r>
            <a:r>
              <a:rPr lang="ru-RU" sz="1700" dirty="0" smtClean="0"/>
              <a:t>заказчиков.</a:t>
            </a:r>
          </a:p>
          <a:p>
            <a:pPr lvl="0" algn="just">
              <a:buNone/>
            </a:pPr>
            <a:endParaRPr lang="ru-RU" sz="1700" dirty="0" smtClean="0"/>
          </a:p>
          <a:p>
            <a:pPr lvl="0" algn="just">
              <a:buNone/>
            </a:pPr>
            <a:r>
              <a:rPr lang="ru-RU" sz="1700" dirty="0" smtClean="0"/>
              <a:t>Требования </a:t>
            </a:r>
            <a:r>
              <a:rPr lang="ru-RU" sz="1700" dirty="0"/>
              <a:t>к сертификатам поставщиков разнятся в зависимости от конкретной площадки, на которой проводятся торги. Это может быть как квалифицированный сертификат ЭП, так и неквалифицированный. </a:t>
            </a:r>
            <a:r>
              <a:rPr lang="ru-RU" sz="1700" dirty="0" smtClean="0"/>
              <a:t>Часто, </a:t>
            </a:r>
            <a:r>
              <a:rPr lang="ru-RU" sz="1700" dirty="0"/>
              <a:t>это те же ЭТП, которые используются для размещения закупок коммерческими заказчиками. Правила </a:t>
            </a:r>
            <a:r>
              <a:rPr lang="ru-RU" sz="1700" dirty="0" smtClean="0"/>
              <a:t>работы </a:t>
            </a:r>
            <a:r>
              <a:rPr lang="ru-RU" sz="1700" dirty="0"/>
              <a:t>в этом случае определяются самой площадкой и, соответственно, правила подбора сертификата зависят от площадки, на которой проводятся торги</a:t>
            </a:r>
            <a:r>
              <a:rPr lang="ru-RU" sz="1700" dirty="0" smtClean="0"/>
              <a:t>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5468646" y="736853"/>
            <a:ext cx="3426119" cy="74799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5392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1740" y="1510748"/>
            <a:ext cx="8504808" cy="5208104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ru-RU" sz="1800" dirty="0" smtClean="0"/>
              <a:t>В) Коммерческие торговые площадки</a:t>
            </a:r>
          </a:p>
          <a:p>
            <a:pPr lvl="0" algn="just">
              <a:buNone/>
            </a:pPr>
            <a:endParaRPr lang="ru-RU" sz="1400" dirty="0" smtClean="0"/>
          </a:p>
          <a:p>
            <a:pPr lvl="0" algn="just">
              <a:buNone/>
            </a:pPr>
            <a:r>
              <a:rPr lang="ru-RU" sz="1700" dirty="0" smtClean="0"/>
              <a:t>Их создают крупные коммерческие организации, стремясь </a:t>
            </a:r>
            <a:r>
              <a:rPr lang="ru-RU" sz="1700" dirty="0"/>
              <a:t>оптимизировать процесс закупок товаров и </a:t>
            </a:r>
            <a:r>
              <a:rPr lang="ru-RU" sz="1700" dirty="0" smtClean="0"/>
              <a:t>услуг, но</a:t>
            </a:r>
            <a:r>
              <a:rPr lang="ru-RU" sz="1700" dirty="0"/>
              <a:t> поскольку </a:t>
            </a:r>
            <a:r>
              <a:rPr lang="ru-RU" sz="1700" dirty="0" smtClean="0"/>
              <a:t>такие площадки </a:t>
            </a:r>
            <a:r>
              <a:rPr lang="ru-RU" sz="1700" dirty="0"/>
              <a:t>не регламентируются законодательством, каждая из них  вправе устанавливать свои </a:t>
            </a:r>
            <a:r>
              <a:rPr lang="ru-RU" sz="1700" dirty="0" smtClean="0"/>
              <a:t>правила работы.</a:t>
            </a:r>
          </a:p>
          <a:p>
            <a:pPr lvl="0" algn="just">
              <a:buNone/>
            </a:pPr>
            <a:endParaRPr lang="ru-RU" sz="1700" dirty="0"/>
          </a:p>
          <a:p>
            <a:pPr lvl="0" algn="just">
              <a:buNone/>
            </a:pPr>
            <a:r>
              <a:rPr lang="ru-RU" sz="1700" dirty="0" smtClean="0"/>
              <a:t>Новая </a:t>
            </a:r>
            <a:r>
              <a:rPr lang="ru-RU" sz="1700" dirty="0"/>
              <a:t>ступень развития </a:t>
            </a:r>
            <a:r>
              <a:rPr lang="ru-RU" sz="1700" dirty="0" smtClean="0"/>
              <a:t>ЭДО в последние годы требует </a:t>
            </a:r>
            <a:r>
              <a:rPr lang="ru-RU" sz="1700" dirty="0"/>
              <a:t>новой детальной </a:t>
            </a:r>
            <a:r>
              <a:rPr lang="ru-RU" sz="1700" dirty="0" smtClean="0"/>
              <a:t>регламентации и правил работы на ЭТП.</a:t>
            </a:r>
          </a:p>
          <a:p>
            <a:pPr lvl="0" algn="just">
              <a:buNone/>
            </a:pPr>
            <a:endParaRPr lang="ru-RU" sz="1700" dirty="0"/>
          </a:p>
          <a:p>
            <a:pPr lvl="0" algn="just">
              <a:buNone/>
            </a:pPr>
            <a:r>
              <a:rPr lang="ru-RU" sz="1700" dirty="0" smtClean="0"/>
              <a:t>Подводя итоги работы с ЭТП мы видим:</a:t>
            </a:r>
          </a:p>
          <a:p>
            <a:pPr lvl="0" algn="just">
              <a:buNone/>
            </a:pPr>
            <a:endParaRPr lang="ru-RU" sz="1700" dirty="0" smtClean="0"/>
          </a:p>
          <a:p>
            <a:pPr marL="342900" lvl="0" indent="-342900" algn="just">
              <a:buFontTx/>
              <a:buChar char="-"/>
            </a:pPr>
            <a:r>
              <a:rPr lang="ru-RU" sz="1700" dirty="0" smtClean="0"/>
              <a:t>Устаревшие регламенты на некоторых площадках, в </a:t>
            </a:r>
            <a:r>
              <a:rPr lang="ru-RU" sz="1700" dirty="0" err="1" smtClean="0"/>
              <a:t>т.ч</a:t>
            </a:r>
            <a:r>
              <a:rPr lang="ru-RU" sz="1700" dirty="0" smtClean="0"/>
              <a:t>. на федеральных, созданные на основе Закона № 94-ФЗ;</a:t>
            </a:r>
          </a:p>
          <a:p>
            <a:pPr marL="342900" lvl="0" indent="-342900" algn="just">
              <a:buFontTx/>
              <a:buChar char="-"/>
            </a:pPr>
            <a:r>
              <a:rPr lang="ru-RU" sz="1700" dirty="0" smtClean="0"/>
              <a:t>Различные правила работы и технические  требования на различных площадках;</a:t>
            </a:r>
          </a:p>
          <a:p>
            <a:pPr marL="342900" lvl="0" indent="-342900" algn="just">
              <a:buFontTx/>
              <a:buChar char="-"/>
            </a:pPr>
            <a:r>
              <a:rPr lang="ru-RU" sz="1700" dirty="0" smtClean="0"/>
              <a:t>Различные требования к сертификатам ЭП;</a:t>
            </a:r>
          </a:p>
          <a:p>
            <a:pPr marL="342900" lvl="0" indent="-342900" algn="just">
              <a:buFontTx/>
              <a:buChar char="-"/>
            </a:pPr>
            <a:r>
              <a:rPr lang="ru-RU" sz="1700" dirty="0" smtClean="0"/>
              <a:t>Отсутствие технической возможности разграничения ролей для поставщика на ЭТП;</a:t>
            </a:r>
          </a:p>
          <a:p>
            <a:pPr marL="342900" lvl="0" indent="-342900" algn="just">
              <a:buFontTx/>
              <a:buChar char="-"/>
            </a:pPr>
            <a:r>
              <a:rPr lang="ru-RU" sz="1700" dirty="0" smtClean="0"/>
              <a:t>Отсутствие возможности импортировать ЭД в учетные системы поставщика.</a:t>
            </a:r>
          </a:p>
          <a:p>
            <a:pPr lvl="0" algn="just">
              <a:buNone/>
            </a:pPr>
            <a:endParaRPr lang="ru-RU" sz="1700" dirty="0" smtClean="0"/>
          </a:p>
          <a:p>
            <a:pPr lvl="0" algn="just">
              <a:buNone/>
            </a:pPr>
            <a:endParaRPr lang="ru-RU" sz="1700" dirty="0" smtClean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5468646" y="736853"/>
            <a:ext cx="3426119" cy="74799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792558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1740" y="1510748"/>
            <a:ext cx="8504808" cy="5208104"/>
          </a:xfrm>
        </p:spPr>
        <p:txBody>
          <a:bodyPr>
            <a:normAutofit/>
          </a:bodyPr>
          <a:lstStyle/>
          <a:p>
            <a:pPr lvl="0" algn="just">
              <a:buNone/>
            </a:pPr>
            <a:endParaRPr lang="ru-RU" sz="2400" dirty="0" smtClean="0"/>
          </a:p>
          <a:p>
            <a:pPr lvl="0" algn="just">
              <a:buNone/>
            </a:pPr>
            <a:r>
              <a:rPr lang="ru-RU" sz="2400" dirty="0" smtClean="0"/>
              <a:t>Предложение:</a:t>
            </a:r>
          </a:p>
          <a:p>
            <a:pPr lvl="0" algn="just">
              <a:buNone/>
            </a:pPr>
            <a:endParaRPr lang="ru-RU" sz="2400" dirty="0"/>
          </a:p>
          <a:p>
            <a:pPr lvl="0" algn="just">
              <a:buNone/>
            </a:pPr>
            <a:r>
              <a:rPr lang="ru-RU" sz="2400" dirty="0" smtClean="0"/>
              <a:t>При содействии  ТПП РФ начать работу в данном направлении рамках рабочей группы по ЭДО, с приглашением к участию представителей различных видов ЭТП.</a:t>
            </a:r>
          </a:p>
          <a:p>
            <a:pPr lvl="0" algn="just">
              <a:buNone/>
            </a:pPr>
            <a:endParaRPr lang="ru-RU" sz="2400" dirty="0" smtClean="0"/>
          </a:p>
          <a:p>
            <a:pPr lvl="0" algn="just">
              <a:buNone/>
            </a:pPr>
            <a:r>
              <a:rPr lang="ru-RU" sz="2400" dirty="0" smtClean="0"/>
              <a:t>Разработать единые правила и регламенты работы на ЭТП, утвердить единый формат ЭП как для необходимых действий при проведении электронных аукционов, так и для подписания, сопровождающих работу на площадках, первичных электронных документов (актов и счетов-фактур).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5468646" y="736853"/>
            <a:ext cx="3426119" cy="74799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40583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1740" y="1533236"/>
            <a:ext cx="8504808" cy="4821382"/>
          </a:xfrm>
        </p:spPr>
        <p:txBody>
          <a:bodyPr>
            <a:normAutofit fontScale="25000" lnSpcReduction="20000"/>
          </a:bodyPr>
          <a:lstStyle/>
          <a:p>
            <a:pPr lvl="0" algn="just">
              <a:buNone/>
            </a:pPr>
            <a:endParaRPr lang="ru-RU" sz="7200" dirty="0" smtClean="0"/>
          </a:p>
          <a:p>
            <a:pPr lvl="0" algn="just">
              <a:buNone/>
            </a:pPr>
            <a:r>
              <a:rPr lang="ru-RU" sz="7200" b="1" dirty="0"/>
              <a:t>4</a:t>
            </a:r>
            <a:r>
              <a:rPr lang="ru-RU" sz="7200" b="1" dirty="0" smtClean="0"/>
              <a:t>. </a:t>
            </a:r>
            <a:r>
              <a:rPr lang="ru-RU" sz="7200" b="1" dirty="0" smtClean="0"/>
              <a:t>Комментарии к новым нормам закона в части налоговых вычетов по </a:t>
            </a:r>
            <a:r>
              <a:rPr lang="ru-RU" sz="7200" b="1" dirty="0" smtClean="0"/>
              <a:t>НДС</a:t>
            </a:r>
            <a:endParaRPr lang="ru-RU" sz="7200" b="1" dirty="0" smtClean="0"/>
          </a:p>
          <a:p>
            <a:pPr lvl="0" algn="just">
              <a:buNone/>
            </a:pPr>
            <a:endParaRPr lang="ru-RU" sz="4900" dirty="0"/>
          </a:p>
          <a:p>
            <a:pPr lvl="0" algn="just">
              <a:buNone/>
            </a:pPr>
            <a:r>
              <a:rPr lang="ru-RU" sz="5600" dirty="0" smtClean="0"/>
              <a:t>С 01 января 2015г. </a:t>
            </a:r>
            <a:r>
              <a:rPr lang="ru-RU" sz="5600" dirty="0"/>
              <a:t>в</a:t>
            </a:r>
            <a:r>
              <a:rPr lang="ru-RU" sz="5600" dirty="0" smtClean="0"/>
              <a:t>ступили в силу поправки по ст. 172 НК РФ, введенные </a:t>
            </a:r>
            <a:r>
              <a:rPr lang="ru-RU" sz="5600" dirty="0" smtClean="0">
                <a:hlinkClick r:id="rId3" tooltip="7) в статье 174: а) в абзаце первом пункта 1 слова «20-го числа» заменить словами «25-го числа»; б) в абзаце первом пункта 4 слова «20-го числа» заменить словами..."/>
              </a:rPr>
              <a:t>Законом </a:t>
            </a:r>
            <a:r>
              <a:rPr lang="ru-RU" sz="5600" dirty="0">
                <a:hlinkClick r:id="rId3" tooltip="7) в статье 174: а) в абзаце первом пункта 1 слова «20-го числа» заменить словами «25-го числа»; б) в абзаце первом пункта 4 слова «20-го числа» заменить словами..."/>
              </a:rPr>
              <a:t>от 29 ноября 2014 г. № </a:t>
            </a:r>
            <a:r>
              <a:rPr lang="ru-RU" sz="5600" dirty="0" smtClean="0">
                <a:hlinkClick r:id="rId3" tooltip="7) в статье 174: а) в абзаце первом пункта 1 слова «20-го числа» заменить словами «25-го числа»; б) в абзаце первом пункта 4 слова «20-го числа» заменить словами..."/>
              </a:rPr>
              <a:t>382-ФЗ</a:t>
            </a:r>
            <a:r>
              <a:rPr lang="ru-RU" sz="5600" dirty="0" smtClean="0"/>
              <a:t>, согласно которому:</a:t>
            </a:r>
          </a:p>
          <a:p>
            <a:pPr lvl="0" algn="just">
              <a:buNone/>
            </a:pPr>
            <a:endParaRPr lang="ru-RU" sz="5600" dirty="0" smtClean="0"/>
          </a:p>
          <a:p>
            <a:pPr algn="just">
              <a:buNone/>
            </a:pPr>
            <a:r>
              <a:rPr lang="ru-RU" sz="5600" dirty="0"/>
              <a:t>Налоговые вычеты, предусмотренные </a:t>
            </a:r>
            <a:r>
              <a:rPr lang="ru-RU" sz="5600" dirty="0">
                <a:hlinkClick r:id="rId4"/>
              </a:rPr>
              <a:t>пунктом 2 статьи 171 настоящего Кодекса</a:t>
            </a:r>
            <a:r>
              <a:rPr lang="ru-RU" sz="5600" dirty="0"/>
              <a:t>, могут быть заявлены в налоговых периодах в пределах трех лет</a:t>
            </a:r>
            <a:r>
              <a:rPr lang="ru-RU" sz="5600" b="1" dirty="0"/>
              <a:t> после принятия на учет приобретенных </a:t>
            </a:r>
            <a:r>
              <a:rPr lang="ru-RU" sz="5600" dirty="0"/>
              <a:t>налогоплательщиком на территории Российской Федерации товаров (работ, услуг), имущественных прав или товаров, ввезенных им на территорию Российской Федерации и иные территории, находящиеся под </a:t>
            </a:r>
            <a:r>
              <a:rPr lang="ru-RU" sz="5600" dirty="0" smtClean="0"/>
              <a:t>ее юрисдикцией.</a:t>
            </a:r>
          </a:p>
          <a:p>
            <a:pPr algn="just">
              <a:buNone/>
            </a:pPr>
            <a:endParaRPr lang="ru-RU" sz="5600" dirty="0" smtClean="0"/>
          </a:p>
          <a:p>
            <a:pPr algn="just">
              <a:buNone/>
            </a:pPr>
            <a:r>
              <a:rPr lang="ru-RU" sz="5600" dirty="0" smtClean="0"/>
              <a:t>Данная норма привела налогоплательщиков к ряду вопросов.</a:t>
            </a:r>
          </a:p>
          <a:p>
            <a:pPr algn="just">
              <a:buNone/>
            </a:pPr>
            <a:endParaRPr lang="ru-RU" sz="5600" dirty="0" smtClean="0"/>
          </a:p>
          <a:p>
            <a:pPr algn="just">
              <a:buNone/>
            </a:pPr>
            <a:r>
              <a:rPr lang="ru-RU" sz="5600" dirty="0" smtClean="0"/>
              <a:t>1. От какой даты считать срок в 3 года? </a:t>
            </a:r>
          </a:p>
          <a:p>
            <a:pPr algn="just">
              <a:buNone/>
            </a:pPr>
            <a:r>
              <a:rPr lang="ru-RU" sz="5600" dirty="0" smtClean="0"/>
              <a:t>Ведь как правило акт/товарная накладная поступает к заказчику одновременно со счетом-фактурой и может быть принята к учету только при его наличии. </a:t>
            </a:r>
            <a:r>
              <a:rPr lang="ru-RU" sz="5600" dirty="0"/>
              <a:t>Е</a:t>
            </a:r>
            <a:r>
              <a:rPr lang="ru-RU" sz="5600" dirty="0" smtClean="0"/>
              <a:t>сли счет-фактура не успевает поступить в организацию до сдачи декларации по НДС, то и  акт/товарная накладная также отсутствуют. Лага во времени между принятием к учету товаров  (работ, услуг) и принятием к учету счета-фактуры нет, в итоге налогоплательщик не может воспользоваться этой поправкой, либо 3 года отсчитывает от даты, которая прописана в самом документе.</a:t>
            </a:r>
          </a:p>
          <a:p>
            <a:pPr algn="just">
              <a:buNone/>
            </a:pPr>
            <a:endParaRPr lang="ru-RU" sz="5600" dirty="0" smtClean="0"/>
          </a:p>
          <a:p>
            <a:pPr algn="just">
              <a:buNone/>
            </a:pPr>
            <a:r>
              <a:rPr lang="ru-RU" sz="5600" dirty="0" smtClean="0"/>
              <a:t>Возможно имеет смысл доработать данную норму, заменив ее на следующую: </a:t>
            </a:r>
          </a:p>
          <a:p>
            <a:pPr algn="just">
              <a:buNone/>
            </a:pPr>
            <a:endParaRPr lang="ru-RU" sz="5600" dirty="0" smtClean="0"/>
          </a:p>
          <a:p>
            <a:pPr algn="just">
              <a:buNone/>
            </a:pPr>
            <a:r>
              <a:rPr lang="ru-RU" sz="5600" dirty="0" smtClean="0"/>
              <a:t>Налоговые </a:t>
            </a:r>
            <a:r>
              <a:rPr lang="ru-RU" sz="5600" dirty="0"/>
              <a:t>вычеты</a:t>
            </a:r>
            <a:r>
              <a:rPr lang="ru-RU" sz="5600" dirty="0" smtClean="0"/>
              <a:t>, предусмотренные </a:t>
            </a:r>
            <a:r>
              <a:rPr lang="ru-RU" sz="5600" dirty="0" smtClean="0">
                <a:hlinkClick r:id="rId4"/>
              </a:rPr>
              <a:t>пунктом 2 статьи 171 настоящего Кодекса</a:t>
            </a:r>
            <a:r>
              <a:rPr lang="ru-RU" sz="5600" dirty="0" smtClean="0"/>
              <a:t>, могут быть заявлены в налоговых периодах в пределах трех лет</a:t>
            </a:r>
            <a:r>
              <a:rPr lang="ru-RU" sz="5600" b="1" dirty="0" smtClean="0"/>
              <a:t> </a:t>
            </a:r>
            <a:r>
              <a:rPr lang="ru-RU" sz="5600" b="1" dirty="0"/>
              <a:t>от даты приобретения</a:t>
            </a:r>
            <a:r>
              <a:rPr lang="ru-RU" sz="5600" b="1" dirty="0" smtClean="0"/>
              <a:t> </a:t>
            </a:r>
            <a:r>
              <a:rPr lang="ru-RU" sz="5600" dirty="0" smtClean="0"/>
              <a:t>налогоплательщиком на территории Российской Федерации товаров (работ, услуг), имущественных прав или товаров, ввезенных им на территорию Российской Федерации и иные территории, находящиеся под ее юрисдикцией.</a:t>
            </a:r>
          </a:p>
          <a:p>
            <a:pPr algn="just">
              <a:buNone/>
            </a:pPr>
            <a:endParaRPr lang="ru-RU" sz="3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5460429" y="736853"/>
            <a:ext cx="3426119" cy="51490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07683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1740" y="1533236"/>
            <a:ext cx="8504808" cy="4821382"/>
          </a:xfrm>
        </p:spPr>
        <p:txBody>
          <a:bodyPr>
            <a:normAutofit/>
          </a:bodyPr>
          <a:lstStyle/>
          <a:p>
            <a:pPr lvl="0"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sz="2300" dirty="0" smtClean="0"/>
              <a:t>Т.к. датой приобретения является свершение факта хозяйственной жизни, который фиксируется как дата документа, то 3-х летний период можно легко отследить, а также появляется возможность применить предлагаемую законом норму.</a:t>
            </a:r>
          </a:p>
          <a:p>
            <a:pPr algn="just">
              <a:buNone/>
            </a:pPr>
            <a:endParaRPr lang="ru-RU" sz="2400" dirty="0"/>
          </a:p>
          <a:p>
            <a:pPr marL="457200" lvl="0" indent="-457200" algn="just">
              <a:buAutoNum type="arabicPeriod" startAt="2"/>
            </a:pPr>
            <a:r>
              <a:rPr lang="ru-RU" sz="2100" dirty="0" smtClean="0"/>
              <a:t>А что происходит с налогом на прибыль?</a:t>
            </a:r>
          </a:p>
          <a:p>
            <a:pPr lvl="0" algn="just">
              <a:buNone/>
            </a:pPr>
            <a:endParaRPr lang="ru-RU" sz="1800" dirty="0" smtClean="0"/>
          </a:p>
          <a:p>
            <a:pPr lvl="0" algn="just">
              <a:buNone/>
            </a:pPr>
            <a:r>
              <a:rPr lang="ru-RU" sz="2100" dirty="0" smtClean="0"/>
              <a:t>В части налога на прибыль для документов, которые поступили после сдачи деклараций по НДС и налога на прибыль, аналогичных норм не установлено.</a:t>
            </a:r>
          </a:p>
          <a:p>
            <a:pPr lvl="0" algn="just">
              <a:buNone/>
            </a:pPr>
            <a:endParaRPr lang="ru-RU" sz="2100" dirty="0"/>
          </a:p>
          <a:p>
            <a:pPr lvl="0" algn="just">
              <a:buNone/>
            </a:pPr>
            <a:r>
              <a:rPr lang="ru-RU" sz="2100" dirty="0" smtClean="0"/>
              <a:t>Возможно есть смысл привести учет, в целях исчисления налога на прибыль, к единообразию с новыми нормами по НДС.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58977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21334</TotalTime>
  <Words>704</Words>
  <Application>Microsoft Office PowerPoint</Application>
  <PresentationFormat>Экран (4:3)</PresentationFormat>
  <Paragraphs>122</Paragraphs>
  <Slides>10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Franklin Gothic Demi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Communicator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Igor</dc:creator>
  <cp:lastModifiedBy>Плетнева Елена</cp:lastModifiedBy>
  <cp:revision>1615</cp:revision>
  <cp:lastPrinted>2015-07-22T17:27:48Z</cp:lastPrinted>
  <dcterms:created xsi:type="dcterms:W3CDTF">2004-07-19T10:23:06Z</dcterms:created>
  <dcterms:modified xsi:type="dcterms:W3CDTF">2015-07-22T19:14:40Z</dcterms:modified>
</cp:coreProperties>
</file>