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13"/>
  </p:notesMasterIdLst>
  <p:handoutMasterIdLst>
    <p:handoutMasterId r:id="rId14"/>
  </p:handoutMasterIdLst>
  <p:sldIdLst>
    <p:sldId id="857" r:id="rId2"/>
    <p:sldId id="928" r:id="rId3"/>
    <p:sldId id="924" r:id="rId4"/>
    <p:sldId id="918" r:id="rId5"/>
    <p:sldId id="926" r:id="rId6"/>
    <p:sldId id="949" r:id="rId7"/>
    <p:sldId id="950" r:id="rId8"/>
    <p:sldId id="937" r:id="rId9"/>
    <p:sldId id="951" r:id="rId10"/>
    <p:sldId id="952" r:id="rId11"/>
    <p:sldId id="946" r:id="rId12"/>
  </p:sldIdLst>
  <p:sldSz cx="9144000" cy="6858000" type="screen4x3"/>
  <p:notesSz cx="6881813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43432176-56F0-4601-B7D9-B385A4485298}">
          <p14:sldIdLst>
            <p14:sldId id="857"/>
            <p14:sldId id="928"/>
          </p14:sldIdLst>
        </p14:section>
        <p14:section name="Раздел без заголовка" id="{4C269AE3-0535-43DC-9806-5EEFF247DCF7}">
          <p14:sldIdLst>
            <p14:sldId id="924"/>
            <p14:sldId id="918"/>
            <p14:sldId id="926"/>
            <p14:sldId id="949"/>
            <p14:sldId id="950"/>
            <p14:sldId id="937"/>
            <p14:sldId id="951"/>
            <p14:sldId id="952"/>
            <p14:sldId id="94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EFB3F"/>
    <a:srgbClr val="FC3ED8"/>
    <a:srgbClr val="8F3EFC"/>
    <a:srgbClr val="F0F0F0"/>
    <a:srgbClr val="D20000"/>
    <a:srgbClr val="FF9999"/>
    <a:srgbClr val="99CCFF"/>
    <a:srgbClr val="D6BA14"/>
    <a:srgbClr val="C5D8FF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2" autoAdjust="0"/>
    <p:restoredTop sz="97513" autoAdjust="0"/>
  </p:normalViewPr>
  <p:slideViewPr>
    <p:cSldViewPr snapToGrid="0">
      <p:cViewPr varScale="1">
        <p:scale>
          <a:sx n="107" d="100"/>
          <a:sy n="107" d="100"/>
        </p:scale>
        <p:origin x="-144" y="-90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253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90" y="-108"/>
      </p:cViewPr>
      <p:guideLst>
        <p:guide orient="horz" pos="2928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79"/>
            <a:ext cx="2982443" cy="464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2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71" y="8831879"/>
            <a:ext cx="2982442" cy="464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fld id="{49472952-4DAB-40BA-A260-5F063C01C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602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443" cy="46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71" y="0"/>
            <a:ext cx="2982442" cy="46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1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28" y="4415193"/>
            <a:ext cx="5047958" cy="418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1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879"/>
            <a:ext cx="2982443" cy="464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1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71" y="8831879"/>
            <a:ext cx="2982442" cy="464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fld id="{22ED2258-F09D-4B2C-8534-496A0072C11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2043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7600" y="696913"/>
            <a:ext cx="4649788" cy="3487737"/>
          </a:xfrm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747111-5607-44FA-A0F3-9A6DF968EE05}" type="slidenum">
              <a:rPr lang="en-GB" smtClean="0"/>
              <a:pPr/>
              <a:t>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9788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7093" indent="-287093">
              <a:lnSpc>
                <a:spcPct val="120000"/>
              </a:lnSpc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ED2258-F09D-4B2C-8534-496A0072C117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96318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9788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ru-RU" dirty="0" smtClean="0"/>
              <a:t>Сейчас в основном контрагенты</a:t>
            </a:r>
            <a:r>
              <a:rPr lang="ru-RU" baseline="0" dirty="0" smtClean="0"/>
              <a:t> готовы принимать только первичные бухгалтерские документы.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ED2258-F09D-4B2C-8534-496A0072C117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96318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9788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7093" indent="-287093">
              <a:lnSpc>
                <a:spcPct val="120000"/>
              </a:lnSpc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ED2258-F09D-4B2C-8534-496A0072C117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96318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9788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7093" indent="-287093">
              <a:lnSpc>
                <a:spcPct val="120000"/>
              </a:lnSpc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ED2258-F09D-4B2C-8534-496A0072C117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96318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9788" cy="3487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 временем, когда</a:t>
            </a:r>
            <a:r>
              <a:rPr lang="ru-RU" baseline="0" dirty="0" smtClean="0"/>
              <a:t> будет наработана судебная практика и определяющие работу ЭД новые законы и разъяснения, планируется отказаться и от этой бумаги.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ED2258-F09D-4B2C-8534-496A0072C117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83172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ED2258-F09D-4B2C-8534-496A0072C117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88613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630386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532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49106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143000" y="2895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" name="Рисунок 4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0639" y="2857501"/>
            <a:ext cx="4154487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714375" y="666750"/>
            <a:ext cx="7800976" cy="215265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0"/>
              </a:spcAft>
              <a:defRPr sz="4800">
                <a:latin typeface="+mj-lt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 bwMode="auto">
          <a:xfrm>
            <a:off x="0" y="1320801"/>
            <a:ext cx="9144000" cy="479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" name="Рисунок 3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" y="319089"/>
            <a:ext cx="1684339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 descr="peopl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3490" y="303214"/>
            <a:ext cx="11969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 userDrawn="1"/>
        </p:nvCxnSpPr>
        <p:spPr bwMode="auto">
          <a:xfrm>
            <a:off x="381001" y="1554164"/>
            <a:ext cx="8469313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 userDrawn="1"/>
        </p:nvSpPr>
        <p:spPr>
          <a:xfrm>
            <a:off x="293481" y="6196014"/>
            <a:ext cx="102117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u="sng" dirty="0"/>
              <a:t>www.hh.ru</a:t>
            </a:r>
            <a:endParaRPr lang="ru-RU" sz="1400" u="sng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581308" y="1473202"/>
            <a:ext cx="1214041" cy="13849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>
            <a:spAutoFit/>
          </a:bodyPr>
          <a:lstStyle/>
          <a:p>
            <a:pPr algn="ctr">
              <a:defRPr/>
            </a:pPr>
            <a:r>
              <a:rPr lang="en-US" sz="900" i="1" dirty="0">
                <a:solidFill>
                  <a:srgbClr val="BFBFBF"/>
                </a:solidFill>
              </a:rPr>
              <a:t>Online Hiring Services</a:t>
            </a:r>
            <a:endParaRPr lang="ru-RU" sz="900" i="1" dirty="0">
              <a:solidFill>
                <a:srgbClr val="BFBFBF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7466014" y="1509714"/>
            <a:ext cx="46037" cy="79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Блок-схема: задержка 10"/>
          <p:cNvSpPr/>
          <p:nvPr userDrawn="1"/>
        </p:nvSpPr>
        <p:spPr bwMode="auto">
          <a:xfrm flipH="1">
            <a:off x="7955319" y="5960224"/>
            <a:ext cx="1188720" cy="847898"/>
          </a:xfrm>
          <a:prstGeom prst="flowChartDelay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anchor="ctr"/>
          <a:lstStyle/>
          <a:p>
            <a:pPr algn="ctr">
              <a:defRPr/>
            </a:pPr>
            <a:fld id="{D334AC75-CBCF-4F0E-AF45-B3F058DCE6C4}" type="slidenum">
              <a:rPr lang="ru-RU" b="1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740" y="1819922"/>
            <a:ext cx="8504808" cy="4083729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0"/>
          </p:nvPr>
        </p:nvSpPr>
        <p:spPr>
          <a:xfrm>
            <a:off x="5468646" y="736853"/>
            <a:ext cx="3426119" cy="514905"/>
          </a:xfrm>
        </p:spPr>
        <p:txBody>
          <a:bodyPr lIns="0" tIns="0" rIns="0" bIns="0"/>
          <a:lstStyle>
            <a:lvl1pPr marL="0" indent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 bwMode="auto">
          <a:xfrm>
            <a:off x="0" y="1320801"/>
            <a:ext cx="9144000" cy="479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" name="Рисунок 3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" y="319089"/>
            <a:ext cx="1684339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 descr="peopl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3490" y="303214"/>
            <a:ext cx="11969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 userDrawn="1"/>
        </p:nvCxnSpPr>
        <p:spPr bwMode="auto">
          <a:xfrm>
            <a:off x="381001" y="1554164"/>
            <a:ext cx="8469313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 userDrawn="1"/>
        </p:nvSpPr>
        <p:spPr>
          <a:xfrm>
            <a:off x="293481" y="6196014"/>
            <a:ext cx="102117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u="sng" dirty="0"/>
              <a:t>www.hh.ru</a:t>
            </a:r>
            <a:endParaRPr lang="ru-RU" sz="1400" u="sng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581308" y="1473202"/>
            <a:ext cx="1214041" cy="13849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>
            <a:spAutoFit/>
          </a:bodyPr>
          <a:lstStyle/>
          <a:p>
            <a:pPr algn="ctr">
              <a:defRPr/>
            </a:pPr>
            <a:r>
              <a:rPr lang="en-US" sz="900" i="1" dirty="0">
                <a:solidFill>
                  <a:srgbClr val="BFBFBF"/>
                </a:solidFill>
              </a:rPr>
              <a:t>Online Hiring Services</a:t>
            </a:r>
            <a:endParaRPr lang="ru-RU" sz="900" i="1" dirty="0">
              <a:solidFill>
                <a:srgbClr val="BFBFBF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7466014" y="1509714"/>
            <a:ext cx="46037" cy="79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Блок-схема: задержка 10"/>
          <p:cNvSpPr/>
          <p:nvPr userDrawn="1"/>
        </p:nvSpPr>
        <p:spPr bwMode="auto">
          <a:xfrm flipH="1">
            <a:off x="7955319" y="5960224"/>
            <a:ext cx="1188720" cy="847898"/>
          </a:xfrm>
          <a:prstGeom prst="flowChartDelay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anchor="ctr"/>
          <a:lstStyle/>
          <a:p>
            <a:pPr algn="ctr">
              <a:defRPr/>
            </a:pPr>
            <a:fld id="{D334AC75-CBCF-4F0E-AF45-B3F058DCE6C4}" type="slidenum">
              <a:rPr lang="ru-RU" b="1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740" y="1819922"/>
            <a:ext cx="8504808" cy="4083729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0"/>
          </p:nvPr>
        </p:nvSpPr>
        <p:spPr>
          <a:xfrm>
            <a:off x="5468646" y="736853"/>
            <a:ext cx="3426119" cy="514905"/>
          </a:xfrm>
        </p:spPr>
        <p:txBody>
          <a:bodyPr lIns="0" tIns="0" rIns="0" bIns="0"/>
          <a:lstStyle>
            <a:lvl1pPr marL="0" indent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 bwMode="auto">
          <a:xfrm>
            <a:off x="0" y="1320801"/>
            <a:ext cx="9144000" cy="479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" name="Рисунок 3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" y="319089"/>
            <a:ext cx="1684339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 descr="peopl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3490" y="303214"/>
            <a:ext cx="11969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 userDrawn="1"/>
        </p:nvCxnSpPr>
        <p:spPr bwMode="auto">
          <a:xfrm>
            <a:off x="381001" y="1554164"/>
            <a:ext cx="8469313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 userDrawn="1"/>
        </p:nvSpPr>
        <p:spPr>
          <a:xfrm>
            <a:off x="293481" y="6196014"/>
            <a:ext cx="102117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u="sng" dirty="0"/>
              <a:t>www.hh.ru</a:t>
            </a:r>
            <a:endParaRPr lang="ru-RU" sz="1400" u="sng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581308" y="1473202"/>
            <a:ext cx="1214041" cy="13849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>
            <a:spAutoFit/>
          </a:bodyPr>
          <a:lstStyle/>
          <a:p>
            <a:pPr algn="ctr">
              <a:defRPr/>
            </a:pPr>
            <a:r>
              <a:rPr lang="en-US" sz="900" i="1" dirty="0">
                <a:solidFill>
                  <a:srgbClr val="BFBFBF"/>
                </a:solidFill>
              </a:rPr>
              <a:t>Online Hiring Services</a:t>
            </a:r>
            <a:endParaRPr lang="ru-RU" sz="900" i="1" dirty="0">
              <a:solidFill>
                <a:srgbClr val="BFBFBF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7466014" y="1509714"/>
            <a:ext cx="46037" cy="79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Блок-схема: задержка 10"/>
          <p:cNvSpPr/>
          <p:nvPr userDrawn="1"/>
        </p:nvSpPr>
        <p:spPr bwMode="auto">
          <a:xfrm flipH="1">
            <a:off x="7955319" y="5960224"/>
            <a:ext cx="1188720" cy="847898"/>
          </a:xfrm>
          <a:prstGeom prst="flowChartDelay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anchor="ctr"/>
          <a:lstStyle/>
          <a:p>
            <a:pPr algn="ctr">
              <a:defRPr/>
            </a:pPr>
            <a:fld id="{D334AC75-CBCF-4F0E-AF45-B3F058DCE6C4}" type="slidenum">
              <a:rPr lang="ru-RU" b="1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740" y="1819922"/>
            <a:ext cx="8504808" cy="4083729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0"/>
          </p:nvPr>
        </p:nvSpPr>
        <p:spPr>
          <a:xfrm>
            <a:off x="5468646" y="736853"/>
            <a:ext cx="3426119" cy="514905"/>
          </a:xfrm>
        </p:spPr>
        <p:txBody>
          <a:bodyPr lIns="0" tIns="0" rIns="0" bIns="0"/>
          <a:lstStyle>
            <a:lvl1pPr marL="0" indent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 bwMode="auto">
          <a:xfrm>
            <a:off x="0" y="1320801"/>
            <a:ext cx="9144000" cy="479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" name="Рисунок 3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" y="319089"/>
            <a:ext cx="1684339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 descr="peopl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3490" y="303214"/>
            <a:ext cx="11969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 userDrawn="1"/>
        </p:nvCxnSpPr>
        <p:spPr bwMode="auto">
          <a:xfrm>
            <a:off x="381001" y="1554164"/>
            <a:ext cx="8469313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 userDrawn="1"/>
        </p:nvSpPr>
        <p:spPr>
          <a:xfrm>
            <a:off x="293481" y="6196014"/>
            <a:ext cx="102117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u="sng" dirty="0"/>
              <a:t>www.hh.ru</a:t>
            </a:r>
            <a:endParaRPr lang="ru-RU" sz="1400" u="sng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581308" y="1473202"/>
            <a:ext cx="1214041" cy="13849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>
            <a:spAutoFit/>
          </a:bodyPr>
          <a:lstStyle/>
          <a:p>
            <a:pPr algn="ctr">
              <a:defRPr/>
            </a:pPr>
            <a:r>
              <a:rPr lang="en-US" sz="900" i="1" dirty="0">
                <a:solidFill>
                  <a:srgbClr val="BFBFBF"/>
                </a:solidFill>
              </a:rPr>
              <a:t>Online Hiring Services</a:t>
            </a:r>
            <a:endParaRPr lang="ru-RU" sz="900" i="1" dirty="0">
              <a:solidFill>
                <a:srgbClr val="BFBFBF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7466014" y="1509714"/>
            <a:ext cx="46037" cy="79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Блок-схема: задержка 10"/>
          <p:cNvSpPr/>
          <p:nvPr userDrawn="1"/>
        </p:nvSpPr>
        <p:spPr bwMode="auto">
          <a:xfrm flipH="1">
            <a:off x="7955319" y="5960224"/>
            <a:ext cx="1188720" cy="847898"/>
          </a:xfrm>
          <a:prstGeom prst="flowChartDelay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anchor="ctr"/>
          <a:lstStyle/>
          <a:p>
            <a:pPr algn="ctr">
              <a:defRPr/>
            </a:pPr>
            <a:fld id="{D334AC75-CBCF-4F0E-AF45-B3F058DCE6C4}" type="slidenum">
              <a:rPr lang="ru-RU" b="1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740" y="1819922"/>
            <a:ext cx="8504808" cy="4083729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0"/>
          </p:nvPr>
        </p:nvSpPr>
        <p:spPr>
          <a:xfrm>
            <a:off x="5468646" y="736853"/>
            <a:ext cx="3426119" cy="514905"/>
          </a:xfrm>
        </p:spPr>
        <p:txBody>
          <a:bodyPr lIns="0" tIns="0" rIns="0" bIns="0"/>
          <a:lstStyle>
            <a:lvl1pPr marL="0" indent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 bwMode="auto">
          <a:xfrm>
            <a:off x="0" y="1320801"/>
            <a:ext cx="9144000" cy="479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" name="Рисунок 3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" y="319089"/>
            <a:ext cx="1684339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 descr="peopl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3490" y="303214"/>
            <a:ext cx="11969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 userDrawn="1"/>
        </p:nvCxnSpPr>
        <p:spPr bwMode="auto">
          <a:xfrm>
            <a:off x="381001" y="1554164"/>
            <a:ext cx="8469313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 userDrawn="1"/>
        </p:nvSpPr>
        <p:spPr>
          <a:xfrm>
            <a:off x="293481" y="6196014"/>
            <a:ext cx="102117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u="sng" dirty="0"/>
              <a:t>www.hh.ru</a:t>
            </a:r>
            <a:endParaRPr lang="ru-RU" sz="1400" u="sng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581308" y="1473202"/>
            <a:ext cx="1214041" cy="13849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>
            <a:spAutoFit/>
          </a:bodyPr>
          <a:lstStyle/>
          <a:p>
            <a:pPr algn="ctr">
              <a:defRPr/>
            </a:pPr>
            <a:r>
              <a:rPr lang="en-US" sz="900" i="1" dirty="0">
                <a:solidFill>
                  <a:srgbClr val="BFBFBF"/>
                </a:solidFill>
              </a:rPr>
              <a:t>Online Hiring Services</a:t>
            </a:r>
            <a:endParaRPr lang="ru-RU" sz="900" i="1" dirty="0">
              <a:solidFill>
                <a:srgbClr val="BFBFBF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7466014" y="1509714"/>
            <a:ext cx="46037" cy="79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Блок-схема: задержка 10"/>
          <p:cNvSpPr/>
          <p:nvPr userDrawn="1"/>
        </p:nvSpPr>
        <p:spPr bwMode="auto">
          <a:xfrm flipH="1">
            <a:off x="7955319" y="5960224"/>
            <a:ext cx="1188720" cy="847898"/>
          </a:xfrm>
          <a:prstGeom prst="flowChartDelay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anchor="ctr"/>
          <a:lstStyle/>
          <a:p>
            <a:pPr algn="ctr">
              <a:defRPr/>
            </a:pPr>
            <a:fld id="{D334AC75-CBCF-4F0E-AF45-B3F058DCE6C4}" type="slidenum">
              <a:rPr lang="ru-RU" b="1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740" y="1819922"/>
            <a:ext cx="8504808" cy="4083729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0"/>
          </p:nvPr>
        </p:nvSpPr>
        <p:spPr>
          <a:xfrm>
            <a:off x="5468646" y="736853"/>
            <a:ext cx="3426119" cy="514905"/>
          </a:xfrm>
        </p:spPr>
        <p:txBody>
          <a:bodyPr lIns="0" tIns="0" rIns="0" bIns="0"/>
          <a:lstStyle>
            <a:lvl1pPr marL="0" indent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 bwMode="auto">
          <a:xfrm>
            <a:off x="0" y="1320801"/>
            <a:ext cx="9144000" cy="479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" name="Рисунок 3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" y="319089"/>
            <a:ext cx="1684339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 descr="peopl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3490" y="303214"/>
            <a:ext cx="11969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 userDrawn="1"/>
        </p:nvCxnSpPr>
        <p:spPr bwMode="auto">
          <a:xfrm>
            <a:off x="381001" y="1554164"/>
            <a:ext cx="8469313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 userDrawn="1"/>
        </p:nvSpPr>
        <p:spPr>
          <a:xfrm>
            <a:off x="293481" y="6196014"/>
            <a:ext cx="102117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u="sng" dirty="0"/>
              <a:t>www.hh.ru</a:t>
            </a:r>
            <a:endParaRPr lang="ru-RU" sz="1400" u="sng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581308" y="1473202"/>
            <a:ext cx="1214041" cy="13849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>
            <a:spAutoFit/>
          </a:bodyPr>
          <a:lstStyle/>
          <a:p>
            <a:pPr algn="ctr">
              <a:defRPr/>
            </a:pPr>
            <a:r>
              <a:rPr lang="en-US" sz="900" i="1" dirty="0">
                <a:solidFill>
                  <a:srgbClr val="BFBFBF"/>
                </a:solidFill>
              </a:rPr>
              <a:t>Online Hiring Services</a:t>
            </a:r>
            <a:endParaRPr lang="ru-RU" sz="900" i="1" dirty="0">
              <a:solidFill>
                <a:srgbClr val="BFBFBF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7466014" y="1509714"/>
            <a:ext cx="46037" cy="79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Блок-схема: задержка 10"/>
          <p:cNvSpPr/>
          <p:nvPr userDrawn="1"/>
        </p:nvSpPr>
        <p:spPr bwMode="auto">
          <a:xfrm flipH="1">
            <a:off x="7955319" y="5960224"/>
            <a:ext cx="1188720" cy="847898"/>
          </a:xfrm>
          <a:prstGeom prst="flowChartDelay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anchor="ctr"/>
          <a:lstStyle/>
          <a:p>
            <a:pPr algn="ctr">
              <a:defRPr/>
            </a:pPr>
            <a:fld id="{D334AC75-CBCF-4F0E-AF45-B3F058DCE6C4}" type="slidenum">
              <a:rPr lang="ru-RU" b="1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740" y="1819922"/>
            <a:ext cx="8504808" cy="4083729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0"/>
          </p:nvPr>
        </p:nvSpPr>
        <p:spPr>
          <a:xfrm>
            <a:off x="5468646" y="736853"/>
            <a:ext cx="3426119" cy="514905"/>
          </a:xfrm>
        </p:spPr>
        <p:txBody>
          <a:bodyPr lIns="0" tIns="0" rIns="0" bIns="0"/>
          <a:lstStyle>
            <a:lvl1pPr marL="0" indent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 bwMode="auto">
          <a:xfrm>
            <a:off x="0" y="1320801"/>
            <a:ext cx="9144000" cy="479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" name="Рисунок 3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" y="319089"/>
            <a:ext cx="1684339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 descr="peopl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3490" y="303214"/>
            <a:ext cx="11969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 userDrawn="1"/>
        </p:nvCxnSpPr>
        <p:spPr bwMode="auto">
          <a:xfrm>
            <a:off x="381001" y="1554164"/>
            <a:ext cx="8469313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 userDrawn="1"/>
        </p:nvSpPr>
        <p:spPr>
          <a:xfrm>
            <a:off x="293481" y="6196014"/>
            <a:ext cx="102117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u="sng" dirty="0"/>
              <a:t>www.hh.ru</a:t>
            </a:r>
            <a:endParaRPr lang="ru-RU" sz="1400" u="sng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581308" y="1473202"/>
            <a:ext cx="1214041" cy="13849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>
            <a:spAutoFit/>
          </a:bodyPr>
          <a:lstStyle/>
          <a:p>
            <a:pPr algn="ctr">
              <a:defRPr/>
            </a:pPr>
            <a:r>
              <a:rPr lang="en-US" sz="900" i="1" dirty="0">
                <a:solidFill>
                  <a:srgbClr val="BFBFBF"/>
                </a:solidFill>
              </a:rPr>
              <a:t>Online Hiring Services</a:t>
            </a:r>
            <a:endParaRPr lang="ru-RU" sz="900" i="1" dirty="0">
              <a:solidFill>
                <a:srgbClr val="BFBFBF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7466014" y="1509714"/>
            <a:ext cx="46037" cy="79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Блок-схема: задержка 10"/>
          <p:cNvSpPr/>
          <p:nvPr userDrawn="1"/>
        </p:nvSpPr>
        <p:spPr bwMode="auto">
          <a:xfrm flipH="1">
            <a:off x="7955319" y="5960224"/>
            <a:ext cx="1188720" cy="847898"/>
          </a:xfrm>
          <a:prstGeom prst="flowChartDelay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anchor="ctr"/>
          <a:lstStyle/>
          <a:p>
            <a:pPr algn="ctr">
              <a:defRPr/>
            </a:pPr>
            <a:fld id="{D334AC75-CBCF-4F0E-AF45-B3F058DCE6C4}" type="slidenum">
              <a:rPr lang="ru-RU" b="1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740" y="1819922"/>
            <a:ext cx="8504808" cy="4083729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0"/>
          </p:nvPr>
        </p:nvSpPr>
        <p:spPr>
          <a:xfrm>
            <a:off x="5468646" y="736853"/>
            <a:ext cx="3426119" cy="514905"/>
          </a:xfrm>
        </p:spPr>
        <p:txBody>
          <a:bodyPr lIns="0" tIns="0" rIns="0" bIns="0"/>
          <a:lstStyle>
            <a:lvl1pPr marL="0" indent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09553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" y="319089"/>
            <a:ext cx="1684339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4" descr="peopl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3490" y="303214"/>
            <a:ext cx="11969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 userDrawn="1"/>
        </p:nvCxnSpPr>
        <p:spPr bwMode="auto">
          <a:xfrm>
            <a:off x="381001" y="1554164"/>
            <a:ext cx="8469313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 userDrawn="1"/>
        </p:nvSpPr>
        <p:spPr>
          <a:xfrm>
            <a:off x="7581308" y="1473202"/>
            <a:ext cx="1214041" cy="13849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>
            <a:spAutoFit/>
          </a:bodyPr>
          <a:lstStyle/>
          <a:p>
            <a:pPr algn="ctr">
              <a:defRPr/>
            </a:pPr>
            <a:r>
              <a:rPr lang="en-US" sz="900" i="1" dirty="0">
                <a:solidFill>
                  <a:srgbClr val="BFBFBF"/>
                </a:solidFill>
              </a:rPr>
              <a:t>Online Hiring Services</a:t>
            </a:r>
            <a:endParaRPr lang="ru-RU" sz="900" i="1" dirty="0">
              <a:solidFill>
                <a:srgbClr val="BFBFBF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 bwMode="auto">
          <a:xfrm>
            <a:off x="7466014" y="1509714"/>
            <a:ext cx="46037" cy="79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Блок-схема: задержка 10"/>
          <p:cNvSpPr/>
          <p:nvPr userDrawn="1"/>
        </p:nvSpPr>
        <p:spPr bwMode="auto">
          <a:xfrm flipH="1">
            <a:off x="7955319" y="5960224"/>
            <a:ext cx="1188720" cy="847898"/>
          </a:xfrm>
          <a:prstGeom prst="flowChartDelay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anchor="ctr"/>
          <a:lstStyle/>
          <a:p>
            <a:pPr algn="ctr">
              <a:defRPr/>
            </a:pPr>
            <a:fld id="{D334AC75-CBCF-4F0E-AF45-B3F058DCE6C4}" type="slidenum">
              <a:rPr lang="ru-RU" b="1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93481" y="6196014"/>
            <a:ext cx="102117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u="sng" dirty="0"/>
              <a:t>www.hh.ru</a:t>
            </a:r>
            <a:endParaRPr lang="ru-RU" sz="1400" u="sng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890807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97768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571458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592429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661207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936728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352002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5/31/2013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466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9" r:id="rId14"/>
    <p:sldLayoutId id="2147483820" r:id="rId15"/>
    <p:sldLayoutId id="2147483823" r:id="rId16"/>
    <p:sldLayoutId id="2147483827" r:id="rId17"/>
    <p:sldLayoutId id="2147483829" r:id="rId18"/>
    <p:sldLayoutId id="2147483797" r:id="rId19"/>
    <p:sldLayoutId id="2147483766" r:id="rId20"/>
  </p:sldLayoutIdLst>
  <p:transition spd="med">
    <p:dissolve/>
  </p:transition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729343" y="1123950"/>
            <a:ext cx="7800975" cy="12573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ru-RU" sz="3200" dirty="0" smtClean="0"/>
              <a:t>Электронный Документооборот</a:t>
            </a:r>
          </a:p>
          <a:p>
            <a:pPr>
              <a:buFontTx/>
              <a:buNone/>
              <a:defRPr/>
            </a:pPr>
            <a:r>
              <a:rPr lang="ru-RU" sz="3200" dirty="0" smtClean="0"/>
              <a:t>Год первый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Чего многие контрагенты боятся?</a:t>
            </a:r>
            <a:endParaRPr lang="ru-RU" b="1" dirty="0"/>
          </a:p>
          <a:p>
            <a:pPr algn="ctr">
              <a:buNone/>
            </a:pPr>
            <a:endParaRPr lang="ru-RU" b="1" dirty="0" smtClean="0"/>
          </a:p>
          <a:p>
            <a:pPr marL="342900" indent="-342900" algn="just">
              <a:buFontTx/>
              <a:buChar char="-"/>
            </a:pPr>
            <a:r>
              <a:rPr lang="ru-RU" dirty="0" smtClean="0"/>
              <a:t>Разные системы бухгалтерского учета</a:t>
            </a:r>
          </a:p>
          <a:p>
            <a:pPr marL="342900" indent="-342900" algn="just">
              <a:buFontTx/>
              <a:buChar char="-"/>
            </a:pPr>
            <a:r>
              <a:rPr lang="ru-RU" dirty="0"/>
              <a:t>Отсутствие роуминга между операторами связи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При </a:t>
            </a:r>
            <a:r>
              <a:rPr lang="ru-RU" dirty="0"/>
              <a:t>наличии разных систем бухгалтерского учета возможно множество вариаций решения данной проблемы, при этом необходим больший период подготовки и тестирования  </a:t>
            </a:r>
            <a:r>
              <a:rPr lang="ru-RU" dirty="0" smtClean="0"/>
              <a:t>при обмене </a:t>
            </a:r>
            <a:r>
              <a:rPr lang="ru-RU" dirty="0"/>
              <a:t>электронными документами.</a:t>
            </a:r>
          </a:p>
          <a:p>
            <a:pPr algn="just">
              <a:buNone/>
            </a:pPr>
            <a:r>
              <a:rPr lang="ru-RU" dirty="0"/>
              <a:t> </a:t>
            </a:r>
          </a:p>
          <a:p>
            <a:pPr algn="just">
              <a:buNone/>
            </a:pPr>
            <a:r>
              <a:rPr lang="en-US" dirty="0" err="1" smtClean="0"/>
              <a:t>HeadHunter</a:t>
            </a:r>
            <a:r>
              <a:rPr lang="en-US" dirty="0" smtClean="0"/>
              <a:t> </a:t>
            </a:r>
            <a:r>
              <a:rPr lang="ru-RU" dirty="0" smtClean="0"/>
              <a:t>имеет контрагентов, пользующихся другими операторами связи, на практике отсутствие роуминга не является препятствием к обмену ЭД.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Для этого можно открыть личный кабинет на сайте оператора связи, которым пользуется Ваша компания для передачи отчетности, указать в нем имеющийся  сертификат (он может быть выдан любым удостоверяющим центром), и уже через личный кабинет возможно получать ЭД.</a:t>
            </a:r>
          </a:p>
          <a:p>
            <a:pPr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22280775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574" y="2619375"/>
            <a:ext cx="5734851" cy="3248025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740" y="1819922"/>
            <a:ext cx="8504808" cy="40474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/>
              <a:t>Так летают наши </a:t>
            </a:r>
            <a:r>
              <a:rPr lang="ru-RU" sz="3600" dirty="0" smtClean="0"/>
              <a:t>документы!</a:t>
            </a:r>
            <a:endParaRPr lang="ru-RU" sz="3600" dirty="0"/>
          </a:p>
          <a:p>
            <a:pPr algn="ctr">
              <a:buNone/>
            </a:pPr>
            <a:endParaRPr lang="ru-RU" sz="3600" dirty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Спасибо за внимание</a:t>
            </a:r>
            <a:r>
              <a:rPr lang="ru-RU" dirty="0" smtClean="0"/>
              <a:t>!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04574" y="5438775"/>
            <a:ext cx="1505351" cy="4286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Сплошной восторг!</a:t>
            </a: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5275686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/>
              <a:t>HeadHunter </a:t>
            </a:r>
            <a:r>
              <a:rPr lang="ru-RU" dirty="0"/>
              <a:t> - </a:t>
            </a:r>
            <a:r>
              <a:rPr lang="ru-RU" dirty="0" smtClean="0"/>
              <a:t> </a:t>
            </a:r>
            <a:r>
              <a:rPr lang="en-US" dirty="0" smtClean="0"/>
              <a:t>IT </a:t>
            </a:r>
            <a:r>
              <a:rPr lang="ru-RU" dirty="0" smtClean="0"/>
              <a:t>компания, интернет портал по поиску и подбору персонала, рекламная, карьерная и образовательная площадка, динамичная в развитии, имеющая огромное количество контрагентов.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Ежемесячный объем документов для Заказчиков составляет порядка 80 тысяч комплектов, не учитывая агрегированных платежей поступающих через расчетные центры. 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Понятно, что требуется высокая скорость обработки информации, поэтому компания стремится пользоваться новейшими технологиями, ищет новые способы автоматизации процессов.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Переход на ЭДО рассматривается нами как путь к большей эффективности в работе, к росту и конкурентному преимуществу, оптимизации расходов.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2612345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740" y="1810397"/>
            <a:ext cx="8504808" cy="446080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1800" dirty="0"/>
              <a:t>С изменением законодательной базы в 2012 году, вопрос о том использовать в компании электронный документооборот или нет, не стоял. Это было </a:t>
            </a:r>
            <a:r>
              <a:rPr lang="ru-RU" sz="1800" dirty="0" smtClean="0"/>
              <a:t>естественным,  </a:t>
            </a:r>
            <a:r>
              <a:rPr lang="ru-RU" sz="1800" dirty="0"/>
              <a:t>логическим продолжением уже </a:t>
            </a:r>
            <a:r>
              <a:rPr lang="ru-RU" sz="1800" dirty="0" smtClean="0"/>
              <a:t>автоматизированных </a:t>
            </a:r>
            <a:r>
              <a:rPr lang="ru-RU" sz="1800" dirty="0"/>
              <a:t>электронных процессов.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en-US" sz="1800" dirty="0" err="1" smtClean="0"/>
              <a:t>HeadHunter</a:t>
            </a:r>
            <a:r>
              <a:rPr lang="ru-RU" sz="1800" dirty="0" smtClean="0"/>
              <a:t> </a:t>
            </a:r>
            <a:r>
              <a:rPr lang="ru-RU" sz="1800" dirty="0"/>
              <a:t>принял решение о переходе на ЭД относительно практически всех бумаг по </a:t>
            </a:r>
            <a:r>
              <a:rPr lang="ru-RU" sz="1800" dirty="0" smtClean="0"/>
              <a:t>Контрагентам, </a:t>
            </a:r>
            <a:r>
              <a:rPr lang="ru-RU" sz="1800" dirty="0"/>
              <a:t>не только первичных бухгалтерских документов. Это дает прозрачность процессов, четкое разделение контрагентов на «Бумага» - «ЭД</a:t>
            </a:r>
            <a:r>
              <a:rPr lang="ru-RU" sz="1800" dirty="0" smtClean="0"/>
              <a:t>».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Такое </a:t>
            </a:r>
            <a:r>
              <a:rPr lang="ru-RU" sz="1800" dirty="0"/>
              <a:t>решение повлияло на масштаб изменений в </a:t>
            </a:r>
            <a:r>
              <a:rPr lang="ru-RU" sz="1800" dirty="0" smtClean="0"/>
              <a:t>компании, работа велась по нескольким направлениям:</a:t>
            </a:r>
          </a:p>
          <a:p>
            <a:pPr marL="342900" indent="-342900"/>
            <a:endParaRPr lang="ru-RU" sz="1800" dirty="0" smtClean="0"/>
          </a:p>
          <a:p>
            <a:pPr marL="342900" indent="-342900"/>
            <a:r>
              <a:rPr lang="ru-RU" sz="1800" dirty="0" smtClean="0"/>
              <a:t>Изменение </a:t>
            </a:r>
            <a:r>
              <a:rPr lang="ru-RU" sz="1800" dirty="0"/>
              <a:t>и оптимизация бизнес процессов в компании;</a:t>
            </a:r>
          </a:p>
          <a:p>
            <a:pPr marL="342900" indent="-342900"/>
            <a:endParaRPr lang="ru-RU" sz="1800" dirty="0"/>
          </a:p>
          <a:p>
            <a:pPr marL="342900" indent="-342900"/>
            <a:r>
              <a:rPr lang="ru-RU" sz="1800" dirty="0"/>
              <a:t>Техническая реализация;</a:t>
            </a:r>
          </a:p>
          <a:p>
            <a:pPr marL="342900" indent="-342900"/>
            <a:endParaRPr lang="ru-RU" sz="1800" dirty="0"/>
          </a:p>
          <a:p>
            <a:pPr marL="342900" indent="-342900"/>
            <a:r>
              <a:rPr lang="ru-RU" sz="1800" dirty="0"/>
              <a:t>Юридическая основа проекта;</a:t>
            </a:r>
          </a:p>
          <a:p>
            <a:pPr marL="342900" indent="-342900"/>
            <a:endParaRPr lang="ru-RU" sz="1800" dirty="0"/>
          </a:p>
          <a:p>
            <a:pPr marL="342900" indent="-342900"/>
            <a:r>
              <a:rPr lang="ru-RU" sz="1800" dirty="0"/>
              <a:t>Обучение сотрудников, просветительская деятельность, маркетинговая активность.</a:t>
            </a:r>
          </a:p>
          <a:p>
            <a:pPr algn="just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33269589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 </a:t>
            </a:r>
            <a:r>
              <a:rPr lang="ru-RU" sz="1600" dirty="0"/>
              <a:t>процессе </a:t>
            </a:r>
            <a:r>
              <a:rPr lang="ru-RU" sz="1600" dirty="0" smtClean="0"/>
              <a:t>подготовки и </a:t>
            </a:r>
            <a:r>
              <a:rPr lang="ru-RU" sz="1600" dirty="0"/>
              <a:t>реализации проекта были </a:t>
            </a:r>
            <a:r>
              <a:rPr lang="ru-RU" sz="1600" dirty="0" smtClean="0"/>
              <a:t>задействованы:</a:t>
            </a:r>
          </a:p>
          <a:p>
            <a:pPr>
              <a:buNone/>
            </a:pPr>
            <a:endParaRPr lang="ru-RU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1600" dirty="0"/>
              <a:t>П</a:t>
            </a:r>
            <a:r>
              <a:rPr lang="ru-RU" sz="1600" dirty="0" smtClean="0"/>
              <a:t>рограммисты </a:t>
            </a:r>
            <a:r>
              <a:rPr lang="ru-RU" sz="1600" dirty="0"/>
              <a:t>и дизайнеры </a:t>
            </a:r>
            <a:r>
              <a:rPr lang="ru-RU" sz="1600" dirty="0" smtClean="0"/>
              <a:t>сайта;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1600" dirty="0"/>
              <a:t>Т</a:t>
            </a:r>
            <a:r>
              <a:rPr lang="ru-RU" sz="1600" dirty="0" smtClean="0"/>
              <a:t>ехнический </a:t>
            </a:r>
            <a:r>
              <a:rPr lang="ru-RU" sz="1600" dirty="0"/>
              <a:t>отдел </a:t>
            </a:r>
            <a:r>
              <a:rPr lang="ru-RU" sz="1600" dirty="0" smtClean="0"/>
              <a:t>компании, </a:t>
            </a:r>
            <a:r>
              <a:rPr lang="ru-RU" sz="1600" dirty="0"/>
              <a:t>отвечающий за внутренние коммуникационные и 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        рабочие станции;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  Компания-поставщик</a:t>
            </a:r>
            <a:r>
              <a:rPr lang="ru-RU" sz="1600" dirty="0"/>
              <a:t>, обслуживающий программное обеспечение </a:t>
            </a:r>
            <a:r>
              <a:rPr lang="ru-RU" sz="1600" dirty="0" smtClean="0"/>
              <a:t>1С;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  Бухгалтерия;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  Служба </a:t>
            </a:r>
            <a:r>
              <a:rPr lang="ru-RU" sz="1600" dirty="0"/>
              <a:t>поддержки </a:t>
            </a:r>
            <a:r>
              <a:rPr lang="ru-RU" sz="1600" dirty="0" smtClean="0"/>
              <a:t>продаж;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  Юридический отдел;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  АХО;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  Маркетинг.</a:t>
            </a:r>
          </a:p>
          <a:p>
            <a:pPr>
              <a:buNone/>
            </a:pPr>
            <a:endParaRPr lang="ru-RU" sz="1600" dirty="0"/>
          </a:p>
          <a:p>
            <a:pPr algn="just">
              <a:buNone/>
            </a:pPr>
            <a:r>
              <a:rPr lang="ru-RU" sz="1600" dirty="0" smtClean="0"/>
              <a:t>Примерный </a:t>
            </a:r>
            <a:r>
              <a:rPr lang="ru-RU" sz="1600" dirty="0"/>
              <a:t>срок подготовки 1 </a:t>
            </a:r>
            <a:r>
              <a:rPr lang="ru-RU" sz="1600" dirty="0" smtClean="0"/>
              <a:t>квартал, без учета предварительного изучения  законодательной базы. Компания использовала готовое техническое решение, предлагаемое на рынке,  1С – </a:t>
            </a:r>
            <a:r>
              <a:rPr lang="ru-RU" sz="1600" dirty="0" err="1" smtClean="0"/>
              <a:t>Такском</a:t>
            </a:r>
            <a:r>
              <a:rPr lang="ru-RU" sz="1600" dirty="0" smtClean="0"/>
              <a:t>.</a:t>
            </a: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1600" dirty="0" smtClean="0"/>
              <a:t>В течение всего года велись небольшие технические доработки систем, с учетом особенностей и видов деятельности компании, а также на основе полученного опыта работы с ЭД, с учетом практических кейсов, которые возникали при подключении и работе с ЭД.</a:t>
            </a:r>
            <a:endParaRPr lang="ru-RU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63293" y="736853"/>
            <a:ext cx="4331473" cy="51490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935008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0976" y="1764503"/>
            <a:ext cx="8504808" cy="408372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Учитывая</a:t>
            </a:r>
            <a:r>
              <a:rPr lang="ru-RU" dirty="0"/>
              <a:t>, что компания приняла решения о привлечении Контрагентов к ЭДО в добровольном порядке, предполагалось, что </a:t>
            </a:r>
            <a:r>
              <a:rPr lang="en-US" dirty="0" err="1"/>
              <a:t>HeadHunter</a:t>
            </a:r>
            <a:r>
              <a:rPr lang="ru-RU" dirty="0" smtClean="0"/>
              <a:t> </a:t>
            </a:r>
            <a:r>
              <a:rPr lang="ru-RU" dirty="0"/>
              <a:t>будет соглашаться с любым набором документов в электроном виде, на который в данный момент готов согласиться Контрагент, в соответствии с его технической и психологической готовностью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/>
          </a:p>
          <a:p>
            <a:pPr algn="ctr">
              <a:buNone/>
            </a:pPr>
            <a:r>
              <a:rPr lang="ru-RU" b="1" dirty="0" smtClean="0"/>
              <a:t>Что получилось на практике?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Все Контрагенты, перешедшие с </a:t>
            </a:r>
            <a:r>
              <a:rPr lang="en-US" b="1" dirty="0" err="1" smtClean="0"/>
              <a:t>HeadHunter</a:t>
            </a:r>
            <a:r>
              <a:rPr lang="ru-RU" b="1" dirty="0" smtClean="0"/>
              <a:t> на ЭДО согласились получать и поставлять документы в электронном виде по полному перечню, т.е. открытому списку документов.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Это несомненно успех и приятное открытие!!! 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08307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Предлагая Контрагентам переход на ЭДО, выявлено несколько особенностей: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В рамках текущего законодательства не все Контрагенты имеющие желание перейти на ЭДО, имеют возможность воспользоваться такой системой обмена документами.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Причины отказа: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 - Контрагент не может обработать информацию и выставить документы в         </a:t>
            </a:r>
          </a:p>
          <a:p>
            <a:pPr algn="just">
              <a:buNone/>
            </a:pPr>
            <a:r>
              <a:rPr lang="ru-RU" dirty="0" smtClean="0"/>
              <a:t>   установленный законодательством срок (</a:t>
            </a:r>
            <a:r>
              <a:rPr lang="ru-RU" sz="1600" dirty="0" smtClean="0"/>
              <a:t>большое количество документов в последние     </a:t>
            </a:r>
          </a:p>
          <a:p>
            <a:pPr algn="just">
              <a:buNone/>
            </a:pPr>
            <a:r>
              <a:rPr lang="ru-RU" sz="1600" dirty="0" smtClean="0"/>
              <a:t>    дни месяца, например, по длящимся более одного отчетного периода услугам, компании   </a:t>
            </a:r>
          </a:p>
          <a:p>
            <a:pPr algn="just">
              <a:buNone/>
            </a:pPr>
            <a:r>
              <a:rPr lang="ru-RU" sz="1600" dirty="0" smtClean="0"/>
              <a:t>    с определенными видами деятельности, например, интернет –услуги, продажа товаров и  </a:t>
            </a:r>
          </a:p>
          <a:p>
            <a:pPr algn="just">
              <a:buNone/>
            </a:pPr>
            <a:r>
              <a:rPr lang="ru-RU" sz="1600" dirty="0" smtClean="0"/>
              <a:t>    услуг,  учет которых  осуществляется с помощью датчиков, например энергетика)</a:t>
            </a:r>
            <a:r>
              <a:rPr lang="ru-RU" dirty="0" smtClean="0"/>
              <a:t>;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-  Контрагент  не может учесть документы, датированные последним днем   </a:t>
            </a:r>
          </a:p>
          <a:p>
            <a:pPr algn="just">
              <a:buNone/>
            </a:pPr>
            <a:r>
              <a:rPr lang="ru-RU" dirty="0" smtClean="0"/>
              <a:t>   месяца, в периоде, в котором такие расходы имели место (</a:t>
            </a:r>
            <a:r>
              <a:rPr lang="ru-RU" sz="1600" dirty="0" smtClean="0"/>
              <a:t>компания ведет учет по </a:t>
            </a:r>
          </a:p>
          <a:p>
            <a:pPr algn="just">
              <a:buNone/>
            </a:pPr>
            <a:r>
              <a:rPr lang="ru-RU" sz="1500" dirty="0" smtClean="0"/>
              <a:t>     МСФО</a:t>
            </a:r>
            <a:r>
              <a:rPr lang="ru-RU" sz="1600" dirty="0" smtClean="0"/>
              <a:t>, внутренние положения компании, временные денежные </a:t>
            </a:r>
          </a:p>
          <a:p>
            <a:pPr algn="just">
              <a:buNone/>
            </a:pPr>
            <a:r>
              <a:rPr lang="ru-RU" sz="1600" dirty="0" smtClean="0"/>
              <a:t>потери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741209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 algn="just">
              <a:buFontTx/>
              <a:buChar char="-"/>
            </a:pPr>
            <a:r>
              <a:rPr lang="ru-RU" dirty="0" smtClean="0"/>
              <a:t>Контрагенты нарушают </a:t>
            </a:r>
            <a:r>
              <a:rPr lang="ru-RU" dirty="0"/>
              <a:t>пункт 1 а) раздела </a:t>
            </a:r>
            <a:r>
              <a:rPr lang="en-US" dirty="0"/>
              <a:t>II</a:t>
            </a:r>
            <a:r>
              <a:rPr lang="ru-RU" dirty="0"/>
              <a:t> «Правила заполнения счета-фактуры, применяемого при расчетах по налогу на добавленную стоимость» Приложения 1 к  Постановлению Правительства РФ от 26 декабря 2011 года № 1137 по датированию счетов –</a:t>
            </a:r>
            <a:r>
              <a:rPr lang="ru-RU" dirty="0" smtClean="0"/>
              <a:t>фактур </a:t>
            </a:r>
            <a:r>
              <a:rPr lang="ru-RU" dirty="0"/>
              <a:t>(</a:t>
            </a:r>
            <a:r>
              <a:rPr lang="ru-RU" sz="1600" dirty="0"/>
              <a:t>посредническая, рекламная, расчетные центры и др. виды деятельности</a:t>
            </a:r>
            <a:r>
              <a:rPr lang="ru-RU" dirty="0"/>
              <a:t>)</a:t>
            </a:r>
          </a:p>
          <a:p>
            <a:pPr algn="just">
              <a:buNone/>
            </a:pPr>
            <a:r>
              <a:rPr lang="ru-RU" sz="1600" dirty="0" smtClean="0"/>
              <a:t>«</a:t>
            </a:r>
            <a:r>
              <a:rPr lang="ru-RU" sz="1600" dirty="0"/>
              <a:t>При составлении комитентом (принципалом) счета-фактуры, выставляемого комиссионеру (агенту), </a:t>
            </a:r>
            <a:r>
              <a:rPr lang="ru-RU" sz="1600" dirty="0" smtClean="0"/>
              <a:t>    реализующему </a:t>
            </a:r>
            <a:r>
              <a:rPr lang="ru-RU" sz="1600" dirty="0"/>
              <a:t>товары (работы, услуги), имущественные права от своего имени, а также при составлении в указанном случае комиссионером (агентом) счета-фактуры, выставляемого покупателю, указывается дата выписки счета-фактуры комиссионером (агентом). При составлении счета-фактуры комиссионером (агентом), приобретающим товары (работы, услуги), имущественные права от своего имени, указывается дата счета-фактуры, выставляемого продавцом комиссионеру (агенту). Порядковые номера таких счетов-фактур указываются каждым налогоплательщиком в соответствии с их индивидуальной хронологией составления счетов-фактур.»</a:t>
            </a:r>
          </a:p>
          <a:p>
            <a:pPr algn="just">
              <a:buNone/>
            </a:pPr>
            <a:endParaRPr lang="ru-RU" dirty="0" smtClean="0"/>
          </a:p>
          <a:p>
            <a:pPr marL="342900" indent="-342900" algn="just">
              <a:buFontTx/>
              <a:buChar char="-"/>
            </a:pPr>
            <a:r>
              <a:rPr lang="ru-RU" dirty="0" smtClean="0"/>
              <a:t>Контрагент </a:t>
            </a:r>
            <a:r>
              <a:rPr lang="ru-RU" dirty="0"/>
              <a:t>в силу отсутствия разъяснений</a:t>
            </a:r>
            <a:r>
              <a:rPr lang="ru-RU" dirty="0" smtClean="0"/>
              <a:t>, </a:t>
            </a:r>
            <a:r>
              <a:rPr lang="ru-RU" dirty="0"/>
              <a:t>судебной </a:t>
            </a:r>
            <a:r>
              <a:rPr lang="ru-RU" dirty="0" smtClean="0"/>
              <a:t>практики, практики работы с налоговыми органами по предоставлению документов в электронном виде и </a:t>
            </a:r>
            <a:r>
              <a:rPr lang="ru-RU" dirty="0"/>
              <a:t>отсутствию </a:t>
            </a:r>
            <a:r>
              <a:rPr lang="ru-RU" dirty="0" smtClean="0"/>
              <a:t> законодательных </a:t>
            </a:r>
            <a:r>
              <a:rPr lang="ru-RU" dirty="0"/>
              <a:t>положений по определенным </a:t>
            </a:r>
            <a:r>
              <a:rPr lang="ru-RU" dirty="0" smtClean="0"/>
              <a:t>ситуациям, чувствует </a:t>
            </a:r>
            <a:r>
              <a:rPr lang="ru-RU" dirty="0"/>
              <a:t>себя 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 не </a:t>
            </a:r>
            <a:r>
              <a:rPr lang="ru-RU" dirty="0"/>
              <a:t>уверенно </a:t>
            </a:r>
            <a:r>
              <a:rPr lang="ru-RU" sz="1600" dirty="0"/>
              <a:t>(</a:t>
            </a:r>
            <a:r>
              <a:rPr lang="ru-RU" sz="1600" dirty="0" smtClean="0"/>
              <a:t>технические </a:t>
            </a:r>
            <a:r>
              <a:rPr lang="ru-RU" sz="1600" dirty="0"/>
              <a:t>сбои, разные графики работы </a:t>
            </a:r>
            <a:r>
              <a:rPr lang="ru-RU" sz="1600" dirty="0" smtClean="0"/>
              <a:t>предприятий, несоответствие </a:t>
            </a:r>
          </a:p>
          <a:p>
            <a:pPr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государственных календарей рабочего времени, ) </a:t>
            </a:r>
            <a:endParaRPr lang="ru-RU" sz="1600" dirty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5156990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740" y="1766656"/>
            <a:ext cx="8504808" cy="4492101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800" dirty="0" smtClean="0"/>
              <a:t>Все причины, кроме последней, существуют и на бумаге и в ЭДО.</a:t>
            </a:r>
          </a:p>
          <a:p>
            <a:pPr algn="just">
              <a:buNone/>
            </a:pPr>
            <a:r>
              <a:rPr lang="ru-RU" sz="1800" dirty="0" smtClean="0"/>
              <a:t>Но ЭДО дает полную прозрачность процессов и именно это не позволяет компаниям перейти на данный вариант обмена документами, в то время как при наличии этих же проблем при бумажном документообороте, данные нарушения не вскрываются. 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Возможное решение проблем: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 -  Увеличение сроков выставления документов;</a:t>
            </a:r>
          </a:p>
          <a:p>
            <a:pPr algn="just">
              <a:buNone/>
            </a:pPr>
            <a:r>
              <a:rPr lang="ru-RU" sz="1800" dirty="0" smtClean="0"/>
              <a:t> -  Разрешить (на усмотрение налогоплательщика) учитывать  хозяйственную операцию  </a:t>
            </a:r>
          </a:p>
          <a:p>
            <a:pPr algn="just">
              <a:buNone/>
            </a:pPr>
            <a:r>
              <a:rPr lang="ru-RU" sz="1800" dirty="0"/>
              <a:t> </a:t>
            </a:r>
            <a:r>
              <a:rPr lang="ru-RU" sz="1800" dirty="0" smtClean="0"/>
              <a:t>   либо в том отчетном периоде, в котором она имела место быть, либо в периоде     </a:t>
            </a:r>
          </a:p>
          <a:p>
            <a:pPr algn="just">
              <a:buNone/>
            </a:pPr>
            <a:r>
              <a:rPr lang="ru-RU" sz="1800" dirty="0"/>
              <a:t> </a:t>
            </a:r>
            <a:r>
              <a:rPr lang="ru-RU" sz="1800" dirty="0" smtClean="0"/>
              <a:t>   получения документа по данной операции.</a:t>
            </a:r>
            <a:endParaRPr lang="ru-RU" sz="1800" dirty="0"/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Прорабатывая проект перехода на ЭДО, </a:t>
            </a:r>
            <a:r>
              <a:rPr lang="en-US" sz="1800" dirty="0" err="1" smtClean="0"/>
              <a:t>HeadHunter</a:t>
            </a:r>
            <a:r>
              <a:rPr lang="ru-RU" sz="1800" dirty="0"/>
              <a:t> </a:t>
            </a:r>
            <a:r>
              <a:rPr lang="ru-RU" sz="1800" dirty="0" smtClean="0"/>
              <a:t>столкнулся </a:t>
            </a:r>
            <a:r>
              <a:rPr lang="ru-RU" sz="1800" dirty="0"/>
              <a:t>с </a:t>
            </a:r>
            <a:r>
              <a:rPr lang="ru-RU" sz="1800" dirty="0" smtClean="0"/>
              <a:t>последней причиной по отсутствию разъяснений и с некоторым </a:t>
            </a:r>
            <a:r>
              <a:rPr lang="ru-RU" sz="1800" dirty="0"/>
              <a:t>количеством юридических и практических вопросов, на которые в полной мере однозначного решения </a:t>
            </a:r>
            <a:r>
              <a:rPr lang="ru-RU" sz="1800" dirty="0" smtClean="0"/>
              <a:t>в законодательной базе найти </a:t>
            </a:r>
            <a:r>
              <a:rPr lang="ru-RU" sz="1800" dirty="0"/>
              <a:t>не </a:t>
            </a:r>
            <a:r>
              <a:rPr lang="ru-RU" sz="1800" dirty="0" smtClean="0"/>
              <a:t>мог</a:t>
            </a:r>
            <a:r>
              <a:rPr lang="ru-RU" sz="1800" dirty="0"/>
              <a:t>.  П</a:t>
            </a:r>
            <a:r>
              <a:rPr lang="ru-RU" sz="1800" dirty="0" smtClean="0"/>
              <a:t>ришло </a:t>
            </a:r>
            <a:r>
              <a:rPr lang="ru-RU" sz="1800" dirty="0"/>
              <a:t>понимание о необходимости зафиксировать </a:t>
            </a:r>
            <a:r>
              <a:rPr lang="ru-RU" sz="1800" dirty="0" smtClean="0"/>
              <a:t>дополнительно некоторые </a:t>
            </a:r>
            <a:r>
              <a:rPr lang="ru-RU" sz="1800" dirty="0"/>
              <a:t>положения и условия работы с ЭД.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В </a:t>
            </a:r>
            <a:r>
              <a:rPr lang="ru-RU" sz="1800" dirty="0"/>
              <a:t>результате </a:t>
            </a:r>
            <a:r>
              <a:rPr lang="ru-RU" sz="1800" dirty="0" smtClean="0"/>
              <a:t>этой работы был </a:t>
            </a:r>
            <a:r>
              <a:rPr lang="ru-RU" sz="1800" dirty="0"/>
              <a:t>составлен проект </a:t>
            </a:r>
            <a:r>
              <a:rPr lang="ru-RU" sz="1800" dirty="0" smtClean="0"/>
              <a:t>Соглашения </a:t>
            </a:r>
            <a:r>
              <a:rPr lang="ru-RU" sz="1800" dirty="0"/>
              <a:t>об использовании </a:t>
            </a:r>
            <a:r>
              <a:rPr lang="ru-RU" sz="1800" dirty="0" smtClean="0"/>
              <a:t>ЭД.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66320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На практике такой документ дает возможность тестирования между Контрагентами своего ПО на предмет работоспособности и совместимости технических средств, определяет момент перехода от тестового периода к рабочему, поясняет порядок выставления документов в случае технических сбоев, разных календарей работы предприятий, определяет перечень документов, предаваемых по электронным каналам связи и др. моменты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Подписывая такое Соглашение, у Контрагента в основном снимается ряд проблем,  в результате чего решается вопрос по переходу на ЭДО не только в отношении первичных документов, но и отношении других юридически значимых документов.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762623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16505</TotalTime>
  <Words>1161</Words>
  <Application>Microsoft Office PowerPoint</Application>
  <PresentationFormat>Экран (4:3)</PresentationFormat>
  <Paragraphs>115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Communicator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Igor</dc:creator>
  <cp:lastModifiedBy>zudinvy</cp:lastModifiedBy>
  <cp:revision>1479</cp:revision>
  <cp:lastPrinted>2013-05-29T18:57:18Z</cp:lastPrinted>
  <dcterms:created xsi:type="dcterms:W3CDTF">2004-07-19T10:23:06Z</dcterms:created>
  <dcterms:modified xsi:type="dcterms:W3CDTF">2013-05-31T07:36:03Z</dcterms:modified>
</cp:coreProperties>
</file>