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4" r:id="rId4"/>
    <p:sldId id="295" r:id="rId5"/>
    <p:sldId id="296" r:id="rId6"/>
    <p:sldId id="271" r:id="rId7"/>
    <p:sldId id="260" r:id="rId8"/>
    <p:sldId id="259" r:id="rId9"/>
    <p:sldId id="286" r:id="rId10"/>
    <p:sldId id="292" r:id="rId11"/>
    <p:sldId id="262" r:id="rId12"/>
    <p:sldId id="263" r:id="rId13"/>
    <p:sldId id="276" r:id="rId14"/>
    <p:sldId id="27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Лист1!$C$3</c:f>
              <c:strCache>
                <c:ptCount val="1"/>
                <c:pt idx="0">
                  <c:v>Сентябрь 2012</c:v>
                </c:pt>
              </c:strCache>
            </c:strRef>
          </c:tx>
          <c:cat>
            <c:strRef>
              <c:f>Лист1!$B$4:$B$8</c:f>
              <c:strCache>
                <c:ptCount val="5"/>
                <c:pt idx="0">
                  <c:v>Полностью перешли</c:v>
                </c:pt>
                <c:pt idx="1">
                  <c:v>Активно переходим</c:v>
                </c:pt>
                <c:pt idx="2">
                  <c:v>Планируем переход в ближайшие 6 месяцев</c:v>
                </c:pt>
                <c:pt idx="3">
                  <c:v>В ближайший год переход  не планируем</c:v>
                </c:pt>
                <c:pt idx="4">
                  <c:v>Нет,  не планируем</c:v>
                </c:pt>
              </c:strCache>
            </c:strRef>
          </c:cat>
          <c:val>
            <c:numRef>
              <c:f>Лист1!$C$4:$C$8</c:f>
              <c:numCache>
                <c:formatCode>0.0%</c:formatCode>
                <c:ptCount val="5"/>
                <c:pt idx="0">
                  <c:v>2.5000000000000008E-2</c:v>
                </c:pt>
                <c:pt idx="1">
                  <c:v>2.5000000000000008E-2</c:v>
                </c:pt>
                <c:pt idx="2" formatCode="0%">
                  <c:v>0.25</c:v>
                </c:pt>
                <c:pt idx="3" formatCode="0%">
                  <c:v>0.47000000000000008</c:v>
                </c:pt>
                <c:pt idx="4" formatCode="0%">
                  <c:v>0.23</c:v>
                </c:pt>
              </c:numCache>
            </c:numRef>
          </c:val>
        </c:ser>
        <c:ser>
          <c:idx val="2"/>
          <c:order val="2"/>
          <c:tx>
            <c:strRef>
              <c:f>Лист1!$E$3</c:f>
              <c:strCache>
                <c:ptCount val="1"/>
                <c:pt idx="0">
                  <c:v>Май 2013</c:v>
                </c:pt>
              </c:strCache>
            </c:strRef>
          </c:tx>
          <c:cat>
            <c:strRef>
              <c:f>Лист1!$B$4:$B$8</c:f>
              <c:strCache>
                <c:ptCount val="5"/>
                <c:pt idx="0">
                  <c:v>Полностью перешли</c:v>
                </c:pt>
                <c:pt idx="1">
                  <c:v>Активно переходим</c:v>
                </c:pt>
                <c:pt idx="2">
                  <c:v>Планируем переход в ближайшие 6 месяцев</c:v>
                </c:pt>
                <c:pt idx="3">
                  <c:v>В ближайший год переход  не планируем</c:v>
                </c:pt>
                <c:pt idx="4">
                  <c:v>Нет,  не планируем</c:v>
                </c:pt>
              </c:strCache>
            </c:strRef>
          </c:cat>
          <c:val>
            <c:numRef>
              <c:f>Лист1!$E$4:$E$8</c:f>
              <c:numCache>
                <c:formatCode>0%</c:formatCode>
                <c:ptCount val="5"/>
                <c:pt idx="0">
                  <c:v>0</c:v>
                </c:pt>
                <c:pt idx="1">
                  <c:v>0.1</c:v>
                </c:pt>
                <c:pt idx="2">
                  <c:v>0.6000000000000002</c:v>
                </c:pt>
                <c:pt idx="3">
                  <c:v>0.3000000000000001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Лист1!$D$3</c:f>
              <c:strCache>
                <c:ptCount val="1"/>
              </c:strCache>
            </c:strRef>
          </c:tx>
          <c:cat>
            <c:strRef>
              <c:f>Лист1!$B$4:$B$8</c:f>
              <c:strCache>
                <c:ptCount val="5"/>
                <c:pt idx="0">
                  <c:v>Полностью перешли</c:v>
                </c:pt>
                <c:pt idx="1">
                  <c:v>Активно переходим</c:v>
                </c:pt>
                <c:pt idx="2">
                  <c:v>Планируем переход в ближайшие 6 месяцев</c:v>
                </c:pt>
                <c:pt idx="3">
                  <c:v>В ближайший год переход  не планируем</c:v>
                </c:pt>
                <c:pt idx="4">
                  <c:v>Нет,  не планируем</c:v>
                </c:pt>
              </c:strCache>
            </c:strRef>
          </c:cat>
          <c:val>
            <c:numRef>
              <c:f>Лист1!$D$4:$D$8</c:f>
            </c:numRef>
          </c:val>
        </c:ser>
        <c:axId val="51135232"/>
        <c:axId val="53255168"/>
      </c:barChart>
      <c:catAx>
        <c:axId val="51135232"/>
        <c:scaling>
          <c:orientation val="minMax"/>
        </c:scaling>
        <c:axPos val="b"/>
        <c:majorTickMark val="none"/>
        <c:tickLblPos val="nextTo"/>
        <c:crossAx val="53255168"/>
        <c:crosses val="autoZero"/>
        <c:auto val="1"/>
        <c:lblAlgn val="ctr"/>
        <c:lblOffset val="100"/>
      </c:catAx>
      <c:valAx>
        <c:axId val="53255168"/>
        <c:scaling>
          <c:orientation val="minMax"/>
        </c:scaling>
        <c:axPos val="l"/>
        <c:majorGridlines/>
        <c:title>
          <c:layout/>
        </c:title>
        <c:numFmt formatCode="0.0%" sourceLinked="1"/>
        <c:majorTickMark val="none"/>
        <c:tickLblPos val="nextTo"/>
        <c:crossAx val="511352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Лист2!$M$3</c:f>
              <c:strCache>
                <c:ptCount val="1"/>
                <c:pt idx="0">
                  <c:v>сен.12</c:v>
                </c:pt>
              </c:strCache>
            </c:strRef>
          </c:tx>
          <c:cat>
            <c:strRef>
              <c:f>Лист2!$B$4:$L$10</c:f>
              <c:strCache>
                <c:ptCount val="7"/>
                <c:pt idx="0">
                  <c:v>Нежелание контрагентов переходить на электронное взаимодействие</c:v>
                </c:pt>
                <c:pt idx="1">
                  <c:v>Опасаемся существенных рисков при переходе на ЭСФ</c:v>
                </c:pt>
                <c:pt idx="2">
                  <c:v>Не сформирована арбитражная и судебная практика в пользу налогоплательщика по данному вопросу</c:v>
                </c:pt>
                <c:pt idx="3">
                  <c:v>Другие причины</c:v>
                </c:pt>
                <c:pt idx="4">
                  <c:v>Привычней работать с бумагой, надежность бумажного документооборота</c:v>
                </c:pt>
                <c:pt idx="5">
                  <c:v>Не хватает успешных решений на рынке, стимулирующих внедрение ЭСФ</c:v>
                </c:pt>
                <c:pt idx="6">
                  <c:v>Отсутствие конкурентных предложений от разработчиков ПО и операторов электронного документооборота</c:v>
                </c:pt>
              </c:strCache>
            </c:strRef>
          </c:cat>
          <c:val>
            <c:numRef>
              <c:f>Лист2!$M$4:$M$10</c:f>
              <c:numCache>
                <c:formatCode>0.0%</c:formatCode>
                <c:ptCount val="7"/>
                <c:pt idx="0">
                  <c:v>0.23529411764705888</c:v>
                </c:pt>
                <c:pt idx="1">
                  <c:v>0.17647058823529418</c:v>
                </c:pt>
                <c:pt idx="2">
                  <c:v>0.23529411764705888</c:v>
                </c:pt>
                <c:pt idx="3">
                  <c:v>0.23529411764705888</c:v>
                </c:pt>
                <c:pt idx="4">
                  <c:v>0</c:v>
                </c:pt>
                <c:pt idx="5">
                  <c:v>5.8823529411764705E-2</c:v>
                </c:pt>
                <c:pt idx="6">
                  <c:v>5.8823529411764705E-2</c:v>
                </c:pt>
              </c:numCache>
            </c:numRef>
          </c:val>
        </c:ser>
        <c:ser>
          <c:idx val="1"/>
          <c:order val="1"/>
          <c:tx>
            <c:strRef>
              <c:f>Лист2!$N$3</c:f>
              <c:strCache>
                <c:ptCount val="1"/>
                <c:pt idx="0">
                  <c:v>май.13</c:v>
                </c:pt>
              </c:strCache>
            </c:strRef>
          </c:tx>
          <c:cat>
            <c:strRef>
              <c:f>Лист2!$B$4:$L$10</c:f>
              <c:strCache>
                <c:ptCount val="7"/>
                <c:pt idx="0">
                  <c:v>Нежелание контрагентов переходить на электронное взаимодействие</c:v>
                </c:pt>
                <c:pt idx="1">
                  <c:v>Опасаемся существенных рисков при переходе на ЭСФ</c:v>
                </c:pt>
                <c:pt idx="2">
                  <c:v>Не сформирована арбитражная и судебная практика в пользу налогоплательщика по данному вопросу</c:v>
                </c:pt>
                <c:pt idx="3">
                  <c:v>Другие причины</c:v>
                </c:pt>
                <c:pt idx="4">
                  <c:v>Привычней работать с бумагой, надежность бумажного документооборота</c:v>
                </c:pt>
                <c:pt idx="5">
                  <c:v>Не хватает успешных решений на рынке, стимулирующих внедрение ЭСФ</c:v>
                </c:pt>
                <c:pt idx="6">
                  <c:v>Отсутствие конкурентных предложений от разработчиков ПО и операторов электронного документооборота</c:v>
                </c:pt>
              </c:strCache>
            </c:strRef>
          </c:cat>
          <c:val>
            <c:numRef>
              <c:f>Лист2!$N$4:$N$10</c:f>
              <c:numCache>
                <c:formatCode>0.0%</c:formatCode>
                <c:ptCount val="7"/>
                <c:pt idx="0">
                  <c:v>0.24000000000000005</c:v>
                </c:pt>
                <c:pt idx="1">
                  <c:v>0.12000000000000002</c:v>
                </c:pt>
                <c:pt idx="2">
                  <c:v>0.24000000000000005</c:v>
                </c:pt>
                <c:pt idx="3">
                  <c:v>4.0000000000000015E-2</c:v>
                </c:pt>
                <c:pt idx="4">
                  <c:v>0.2</c:v>
                </c:pt>
                <c:pt idx="5">
                  <c:v>0.12000000000000002</c:v>
                </c:pt>
                <c:pt idx="6">
                  <c:v>4.0000000000000015E-2</c:v>
                </c:pt>
              </c:numCache>
            </c:numRef>
          </c:val>
        </c:ser>
        <c:axId val="51312512"/>
        <c:axId val="51314048"/>
      </c:barChart>
      <c:catAx>
        <c:axId val="51312512"/>
        <c:scaling>
          <c:orientation val="minMax"/>
        </c:scaling>
        <c:axPos val="b"/>
        <c:majorTickMark val="none"/>
        <c:tickLblPos val="nextTo"/>
        <c:crossAx val="51314048"/>
        <c:crosses val="autoZero"/>
        <c:auto val="1"/>
        <c:lblAlgn val="ctr"/>
        <c:lblOffset val="100"/>
      </c:catAx>
      <c:valAx>
        <c:axId val="51314048"/>
        <c:scaling>
          <c:orientation val="minMax"/>
        </c:scaling>
        <c:axPos val="l"/>
        <c:majorGridlines/>
        <c:title>
          <c:layout/>
        </c:title>
        <c:numFmt formatCode="0.0%" sourceLinked="1"/>
        <c:majorTickMark val="none"/>
        <c:tickLblPos val="nextTo"/>
        <c:crossAx val="513125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6EF61-EDAF-4556-9E29-54B21FBB338E}" type="datetimeFigureOut">
              <a:rPr lang="ru-RU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95CE1-ACC4-4C81-A176-5953A017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4B83F-1610-4D35-AA93-2435DC57DAD2}" type="datetimeFigureOut">
              <a:rPr lang="ru-RU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56CAE-2097-4372-A86B-6F5C9EC64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DD299-CA43-4147-ADD4-0CF49F37D006}" type="datetimeFigureOut">
              <a:rPr lang="ru-RU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6526D-D0A8-4D0A-B8DC-BF9DB4CF1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FFC47-96A5-470E-A36A-39B7AA20525A}" type="datetimeFigureOut">
              <a:rPr lang="ru-RU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819EA-6E9C-49D5-BEEA-1344D87CE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4D075-BA72-4FFD-A716-DC0025C59773}" type="datetimeFigureOut">
              <a:rPr lang="ru-RU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6D0B4-39CA-4E4E-92D4-497F34E02B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66AD-6645-4E14-9D16-ABE120141DD5}" type="datetimeFigureOut">
              <a:rPr lang="ru-RU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1B9C7-E844-4909-99D0-B1E8A7883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9878D-7F15-4024-A687-D10D58AB292A}" type="datetimeFigureOut">
              <a:rPr lang="ru-RU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76542-17EB-41FC-B8B1-50B42BBB4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A96D8-DAC0-462B-89F1-B3E907DFF583}" type="datetimeFigureOut">
              <a:rPr lang="ru-RU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E6F40-0622-4A92-B0E5-F48EC8F24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6A5CC-0C5A-461F-9BF1-6D7FFCE964E2}" type="datetimeFigureOut">
              <a:rPr lang="ru-RU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47EFD-CDF1-4457-92F3-53D474184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AB29A-E94A-4292-8B27-0BA142730496}" type="datetimeFigureOut">
              <a:rPr lang="ru-RU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01208-9000-4B7D-ADA5-D8E114DCB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73F31-E709-409F-ADF2-CF351AC3E4D6}" type="datetimeFigureOut">
              <a:rPr lang="ru-RU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25826-2AF6-4967-BED9-C98D9FE96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32948F-ED08-479F-807D-4B9FBEB9E528}" type="datetimeFigureOut">
              <a:rPr lang="ru-RU"/>
              <a:pPr>
                <a:defRPr/>
              </a:pPr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85F528-FE36-44DD-93E0-A35C022FD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рямоугольник 5"/>
          <p:cNvSpPr>
            <a:spLocks noChangeArrowheads="1"/>
          </p:cNvSpPr>
          <p:nvPr/>
        </p:nvSpPr>
        <p:spPr bwMode="auto">
          <a:xfrm>
            <a:off x="684213" y="4770438"/>
            <a:ext cx="74882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Calibri" pitchFamily="34" charset="0"/>
              </a:rPr>
              <a:t> </a:t>
            </a:r>
          </a:p>
        </p:txBody>
      </p:sp>
      <p:sp>
        <p:nvSpPr>
          <p:cNvPr id="2052" name="Прямоугольник 6"/>
          <p:cNvSpPr>
            <a:spLocks noChangeArrowheads="1"/>
          </p:cNvSpPr>
          <p:nvPr/>
        </p:nvSpPr>
        <p:spPr bwMode="auto">
          <a:xfrm>
            <a:off x="2411413" y="765175"/>
            <a:ext cx="48244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>
              <a:latin typeface="Calibri" pitchFamily="34" charset="0"/>
            </a:endParaRPr>
          </a:p>
        </p:txBody>
      </p:sp>
      <p:sp>
        <p:nvSpPr>
          <p:cNvPr id="2054" name="Прямоугольник 8"/>
          <p:cNvSpPr>
            <a:spLocks noChangeArrowheads="1"/>
          </p:cNvSpPr>
          <p:nvPr/>
        </p:nvSpPr>
        <p:spPr bwMode="auto">
          <a:xfrm>
            <a:off x="684213" y="6237288"/>
            <a:ext cx="14954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www.taxcom.ru</a:t>
            </a:r>
            <a:endParaRPr lang="ru-RU" sz="1600">
              <a:latin typeface="Calibri" pitchFamily="34" charset="0"/>
            </a:endParaRPr>
          </a:p>
        </p:txBody>
      </p:sp>
      <p:pic>
        <p:nvPicPr>
          <p:cNvPr id="2055" name="Picture 4" descr="C:\Users\petrovav\Desktop\vygodny_svobodny_A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6163" y="5778500"/>
            <a:ext cx="42878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14348" y="857232"/>
            <a:ext cx="8215370" cy="33575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3600" b="1" dirty="0" smtClean="0">
                <a:solidFill>
                  <a:schemeClr val="tx2"/>
                </a:solidFill>
              </a:rPr>
              <a:t>Результаты первого года работы </a:t>
            </a:r>
            <a:r>
              <a:rPr lang="ru-RU" sz="3600" b="1" dirty="0">
                <a:solidFill>
                  <a:schemeClr val="tx2"/>
                </a:solidFill>
              </a:rPr>
              <a:t>с электронными </a:t>
            </a:r>
            <a:r>
              <a:rPr lang="ru-RU" sz="3600" b="1" dirty="0" smtClean="0">
                <a:solidFill>
                  <a:schemeClr val="tx2"/>
                </a:solidFill>
              </a:rPr>
              <a:t>документами в России </a:t>
            </a:r>
          </a:p>
          <a:p>
            <a:pPr>
              <a:defRPr/>
            </a:pPr>
            <a:r>
              <a:rPr lang="ru-RU" sz="3600" b="1" dirty="0" smtClean="0">
                <a:solidFill>
                  <a:schemeClr val="tx2"/>
                </a:solidFill>
              </a:rPr>
              <a:t>промежуточные итоги работы рабочей группы по ЭДО при Экспертном Совете ТПП РФ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4929198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Расширенное заседание рабочей группы по ЭДО </a:t>
            </a:r>
          </a:p>
          <a:p>
            <a:pPr algn="ctr"/>
            <a:r>
              <a:rPr lang="ru-RU" sz="1600" dirty="0" smtClean="0"/>
              <a:t>при Экспертном Совете ТПП РФ</a:t>
            </a:r>
          </a:p>
          <a:p>
            <a:pPr algn="ctr"/>
            <a:r>
              <a:rPr lang="ru-RU" sz="1600" dirty="0" smtClean="0"/>
              <a:t>Москва, 30 мая 2013г.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3"/>
          <p:cNvSpPr>
            <a:spLocks noChangeArrowheads="1"/>
          </p:cNvSpPr>
          <p:nvPr/>
        </p:nvSpPr>
        <p:spPr bwMode="auto">
          <a:xfrm>
            <a:off x="666750" y="333375"/>
            <a:ext cx="8153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70C0"/>
                </a:solidFill>
                <a:latin typeface="Calibri" pitchFamily="34" charset="0"/>
              </a:rPr>
              <a:t>Зарубежный опыт: эффективность моделей вовлечения</a:t>
            </a:r>
          </a:p>
        </p:txBody>
      </p:sp>
      <p:pic>
        <p:nvPicPr>
          <p:cNvPr id="7171" name="Picture 4" descr="C:\Users\petrovav\Desktop\vygodny_svobodny_A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6163" y="5778500"/>
            <a:ext cx="42878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Прямоугольник 5"/>
          <p:cNvSpPr>
            <a:spLocks noChangeArrowheads="1"/>
          </p:cNvSpPr>
          <p:nvPr/>
        </p:nvSpPr>
        <p:spPr bwMode="auto">
          <a:xfrm>
            <a:off x="684213" y="6237288"/>
            <a:ext cx="14954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www.taxcom.ru</a:t>
            </a:r>
            <a:endParaRPr lang="ru-RU" sz="1600">
              <a:latin typeface="Calibri" pitchFamily="34" charset="0"/>
            </a:endParaRP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idx="1"/>
          </p:nvPr>
        </p:nvGraphicFramePr>
        <p:xfrm>
          <a:off x="755650" y="1393825"/>
          <a:ext cx="7704856" cy="4482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371909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Модель</a:t>
                      </a:r>
                      <a:endParaRPr lang="ru-RU" sz="1900" dirty="0"/>
                    </a:p>
                  </a:txBody>
                  <a:tcPr marL="85826" marR="85826" marT="42913" marB="42913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Доля электронных</a:t>
                      </a:r>
                      <a:r>
                        <a:rPr lang="ru-RU" sz="1900" baseline="0" dirty="0" smtClean="0"/>
                        <a:t> счетов</a:t>
                      </a:r>
                      <a:endParaRPr lang="ru-RU" sz="1900" dirty="0"/>
                    </a:p>
                  </a:txBody>
                  <a:tcPr marL="85826" marR="85826" marT="42913" marB="42913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944079">
                <a:tc>
                  <a:txBody>
                    <a:bodyPr/>
                    <a:lstStyle/>
                    <a:p>
                      <a:r>
                        <a:rPr lang="en-US" sz="1900" b="1" dirty="0" smtClean="0"/>
                        <a:t>Opt-In</a:t>
                      </a:r>
                      <a:endParaRPr lang="en-US" sz="1900" baseline="0" dirty="0" smtClean="0"/>
                    </a:p>
                    <a:p>
                      <a:r>
                        <a:rPr lang="en-US" sz="1900" baseline="0" dirty="0" smtClean="0"/>
                        <a:t>(</a:t>
                      </a:r>
                      <a:r>
                        <a:rPr lang="ru-RU" sz="1900" baseline="0" dirty="0" smtClean="0"/>
                        <a:t>инициатор – отправитель)</a:t>
                      </a:r>
                      <a:endParaRPr lang="ru-RU" sz="1900" dirty="0"/>
                    </a:p>
                  </a:txBody>
                  <a:tcPr marL="85826" marR="85826" marT="42913" marB="42913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1-5%  в условиях свободного рынка</a:t>
                      </a:r>
                    </a:p>
                    <a:p>
                      <a:r>
                        <a:rPr kumimoji="0"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5-50% в условиях существующих сетей поставщик-покупатель</a:t>
                      </a:r>
                      <a:endParaRPr lang="ru-RU" sz="1900" dirty="0"/>
                    </a:p>
                  </a:txBody>
                  <a:tcPr marL="85826" marR="85826" marT="42913" marB="42913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7994">
                <a:tc>
                  <a:txBody>
                    <a:bodyPr/>
                    <a:lstStyle/>
                    <a:p>
                      <a:r>
                        <a:rPr lang="en-US" sz="1900" b="1" dirty="0" smtClean="0"/>
                        <a:t>Opt-Out</a:t>
                      </a:r>
                    </a:p>
                    <a:p>
                      <a:r>
                        <a:rPr lang="ru-RU" sz="1900" dirty="0" smtClean="0"/>
                        <a:t>(инициатор</a:t>
                      </a:r>
                      <a:r>
                        <a:rPr lang="ru-RU" sz="1900" baseline="0" dirty="0" smtClean="0"/>
                        <a:t> – отправитель)</a:t>
                      </a:r>
                      <a:endParaRPr lang="ru-RU" sz="1900" dirty="0"/>
                    </a:p>
                  </a:txBody>
                  <a:tcPr marL="85826" marR="85826" marT="42913" marB="42913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85-90%</a:t>
                      </a:r>
                      <a:endParaRPr lang="ru-RU" sz="1900" dirty="0"/>
                    </a:p>
                  </a:txBody>
                  <a:tcPr marL="85826" marR="85826" marT="42913" marB="42913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6246">
                <a:tc>
                  <a:txBody>
                    <a:bodyPr/>
                    <a:lstStyle/>
                    <a:p>
                      <a:r>
                        <a:rPr lang="en-US" sz="1900" b="1" dirty="0" smtClean="0"/>
                        <a:t>Opt-In</a:t>
                      </a:r>
                      <a:endParaRPr lang="ru-RU" sz="1900" b="1" dirty="0" smtClean="0"/>
                    </a:p>
                    <a:p>
                      <a:r>
                        <a:rPr lang="ru-RU" sz="1900" dirty="0" smtClean="0"/>
                        <a:t>(инициатор – получатель)</a:t>
                      </a:r>
                      <a:endParaRPr lang="ru-RU" sz="1900" dirty="0"/>
                    </a:p>
                  </a:txBody>
                  <a:tcPr marL="85826" marR="85826" marT="42913" marB="42913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1-5%  для организаций с незначительным весом как покупателя</a:t>
                      </a:r>
                    </a:p>
                    <a:p>
                      <a:r>
                        <a:rPr kumimoji="0"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50-70% для организаций с сильной покупательской позицией</a:t>
                      </a:r>
                      <a:endParaRPr lang="ru-RU" sz="1900" dirty="0"/>
                    </a:p>
                  </a:txBody>
                  <a:tcPr marL="85826" marR="85826" marT="42913" marB="42913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4079">
                <a:tc>
                  <a:txBody>
                    <a:bodyPr/>
                    <a:lstStyle/>
                    <a:p>
                      <a:r>
                        <a:rPr lang="en-US" sz="1900" b="1" dirty="0" smtClean="0"/>
                        <a:t>Opt-Out</a:t>
                      </a:r>
                    </a:p>
                    <a:p>
                      <a:r>
                        <a:rPr lang="ru-RU" sz="1900" dirty="0" smtClean="0"/>
                        <a:t>(инициатор</a:t>
                      </a:r>
                      <a:r>
                        <a:rPr lang="ru-RU" sz="1900" baseline="0" dirty="0" smtClean="0"/>
                        <a:t> – получатель)</a:t>
                      </a:r>
                      <a:endParaRPr lang="ru-RU" sz="1900" dirty="0"/>
                    </a:p>
                  </a:txBody>
                  <a:tcPr marL="85826" marR="85826" marT="42913" marB="42913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 90% для организаций с сильной покупательской позицией и использующих электронные заказы</a:t>
                      </a:r>
                      <a:endParaRPr lang="ru-RU" sz="1900" dirty="0"/>
                    </a:p>
                  </a:txBody>
                  <a:tcPr marL="85826" marR="85826" marT="42913" marB="42913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3"/>
          <p:cNvSpPr>
            <a:spLocks noChangeArrowheads="1"/>
          </p:cNvSpPr>
          <p:nvPr/>
        </p:nvSpPr>
        <p:spPr bwMode="auto">
          <a:xfrm>
            <a:off x="666750" y="333375"/>
            <a:ext cx="79375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Зарубежный опыт: основные барьеры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4213" y="1052513"/>
            <a:ext cx="8001000" cy="3898900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lvl="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marL="355600" lvl="3" indent="-3556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2800" dirty="0" smtClean="0"/>
              <a:t>Вовлечение контрагентов; </a:t>
            </a:r>
          </a:p>
          <a:p>
            <a:pPr marL="355600" lvl="3" indent="-3556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2800" dirty="0" smtClean="0"/>
              <a:t>Большое разнообразие ERP систем;</a:t>
            </a:r>
          </a:p>
          <a:p>
            <a:pPr marL="355600" lvl="3" indent="-3556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2800" dirty="0" smtClean="0"/>
              <a:t>Большое разнообразие и отсутствие унификации форматов;</a:t>
            </a:r>
          </a:p>
          <a:p>
            <a:pPr marL="355600" lvl="3" indent="-3556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2800" dirty="0" smtClean="0"/>
              <a:t>Трансграничные проблемы; </a:t>
            </a:r>
          </a:p>
          <a:p>
            <a:pPr marL="355600" lvl="3" indent="-3556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2800" dirty="0" smtClean="0"/>
              <a:t>Не полностью гармонизированное налоговое законодательство</a:t>
            </a:r>
            <a:endParaRPr lang="ru-RU" sz="2800" dirty="0"/>
          </a:p>
        </p:txBody>
      </p:sp>
      <p:pic>
        <p:nvPicPr>
          <p:cNvPr id="9220" name="Picture 4" descr="C:\Users\petrovav\Desktop\vygodny_svobodny_A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6163" y="5778500"/>
            <a:ext cx="42878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Прямоугольник 6"/>
          <p:cNvSpPr>
            <a:spLocks noChangeArrowheads="1"/>
          </p:cNvSpPr>
          <p:nvPr/>
        </p:nvSpPr>
        <p:spPr bwMode="auto">
          <a:xfrm>
            <a:off x="684213" y="6237288"/>
            <a:ext cx="14954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www.taxcom.ru</a:t>
            </a:r>
            <a:endParaRPr lang="ru-RU" sz="16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3"/>
          <p:cNvSpPr>
            <a:spLocks noChangeArrowheads="1"/>
          </p:cNvSpPr>
          <p:nvPr/>
        </p:nvSpPr>
        <p:spPr bwMode="auto">
          <a:xfrm>
            <a:off x="666750" y="333375"/>
            <a:ext cx="79375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70C0"/>
                </a:solidFill>
                <a:latin typeface="Calibri" pitchFamily="34" charset="0"/>
              </a:rPr>
              <a:t>Зарубежный опыт: основные драйверы</a:t>
            </a:r>
          </a:p>
        </p:txBody>
      </p:sp>
      <p:pic>
        <p:nvPicPr>
          <p:cNvPr id="10243" name="Picture 4" descr="C:\Users\petrovav\Desktop\vygodny_svobodny_A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6163" y="5778500"/>
            <a:ext cx="42878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Прямоугольник 5"/>
          <p:cNvSpPr>
            <a:spLocks noChangeArrowheads="1"/>
          </p:cNvSpPr>
          <p:nvPr/>
        </p:nvSpPr>
        <p:spPr bwMode="auto">
          <a:xfrm>
            <a:off x="684213" y="6237288"/>
            <a:ext cx="14954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www.taxcom.ru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10245" name="Прямоугольник 6"/>
          <p:cNvSpPr>
            <a:spLocks noChangeArrowheads="1"/>
          </p:cNvSpPr>
          <p:nvPr/>
        </p:nvSpPr>
        <p:spPr bwMode="auto">
          <a:xfrm>
            <a:off x="-684213" y="1268413"/>
            <a:ext cx="8280401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3"/>
            <a:r>
              <a:rPr lang="ru-RU" sz="2400" b="1">
                <a:latin typeface="Calibri" pitchFamily="34" charset="0"/>
              </a:rPr>
              <a:t>Крупные компании</a:t>
            </a:r>
            <a:r>
              <a:rPr lang="en-US" sz="2400" b="1">
                <a:latin typeface="Calibri" pitchFamily="34" charset="0"/>
              </a:rPr>
              <a:t>  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&gt;</a:t>
            </a:r>
            <a:r>
              <a:rPr lang="en-US" sz="2400">
                <a:latin typeface="Calibri" pitchFamily="34" charset="0"/>
              </a:rPr>
              <a:t>  </a:t>
            </a:r>
            <a:r>
              <a:rPr lang="ru-RU" sz="2400" b="1">
                <a:latin typeface="Calibri" pitchFamily="34" charset="0"/>
              </a:rPr>
              <a:t>Кризис и конкуренция </a:t>
            </a:r>
          </a:p>
          <a:p>
            <a:pPr lvl="4"/>
            <a:endParaRPr lang="ru-RU" sz="2400">
              <a:latin typeface="Calibri" pitchFamily="34" charset="0"/>
            </a:endParaRPr>
          </a:p>
          <a:p>
            <a:pPr lvl="4"/>
            <a:endParaRPr lang="ru-RU" sz="2400">
              <a:latin typeface="Calibri" pitchFamily="34" charset="0"/>
            </a:endParaRPr>
          </a:p>
          <a:p>
            <a:pPr lvl="4"/>
            <a:endParaRPr lang="ru-RU" sz="2400">
              <a:latin typeface="Calibri" pitchFamily="34" charset="0"/>
            </a:endParaRPr>
          </a:p>
          <a:p>
            <a:pPr lvl="4"/>
            <a:endParaRPr lang="ru-RU" sz="2400">
              <a:latin typeface="Calibri" pitchFamily="34" charset="0"/>
            </a:endParaRPr>
          </a:p>
          <a:p>
            <a:pPr lvl="3"/>
            <a:r>
              <a:rPr lang="ru-RU" sz="2400" b="1">
                <a:latin typeface="Calibri" pitchFamily="34" charset="0"/>
              </a:rPr>
              <a:t>Государство</a:t>
            </a:r>
            <a:r>
              <a:rPr lang="ru-RU" sz="2400">
                <a:latin typeface="Calibri" pitchFamily="34" charset="0"/>
              </a:rPr>
              <a:t> </a:t>
            </a:r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 &gt;  </a:t>
            </a:r>
            <a:r>
              <a:rPr lang="ru-RU" sz="2400" b="1">
                <a:latin typeface="Calibri" pitchFamily="34" charset="0"/>
              </a:rPr>
              <a:t>Кризис и социальные проблемы</a:t>
            </a:r>
          </a:p>
        </p:txBody>
      </p:sp>
      <p:pic>
        <p:nvPicPr>
          <p:cNvPr id="10246" name="Picture 2" descr="C:\Users\petrovav\Desktop\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" y="4652963"/>
            <a:ext cx="963612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3" descr="C:\Users\petrovav\Desktop\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3644900"/>
            <a:ext cx="9366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TextBox 9"/>
          <p:cNvSpPr txBox="1">
            <a:spLocks noChangeArrowheads="1"/>
          </p:cNvSpPr>
          <p:nvPr/>
        </p:nvSpPr>
        <p:spPr bwMode="auto">
          <a:xfrm>
            <a:off x="1763713" y="3860800"/>
            <a:ext cx="4537075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4"/>
            <a:r>
              <a:rPr lang="ru-RU" sz="2400">
                <a:latin typeface="Calibri" pitchFamily="34" charset="0"/>
              </a:rPr>
              <a:t>Экономия бюджетных расходов</a:t>
            </a:r>
          </a:p>
          <a:p>
            <a:pPr marL="0" lvl="4"/>
            <a:endParaRPr lang="en-US" sz="2400">
              <a:latin typeface="Calibri" pitchFamily="34" charset="0"/>
            </a:endParaRPr>
          </a:p>
          <a:p>
            <a:pPr marL="0" lvl="4"/>
            <a:endParaRPr lang="en-US" sz="2400">
              <a:latin typeface="Calibri" pitchFamily="34" charset="0"/>
            </a:endParaRPr>
          </a:p>
          <a:p>
            <a:pPr marL="0" lvl="4"/>
            <a:r>
              <a:rPr lang="ru-RU" sz="2400">
                <a:latin typeface="Calibri" pitchFamily="34" charset="0"/>
              </a:rPr>
              <a:t>Налоговый контроль</a:t>
            </a:r>
          </a:p>
          <a:p>
            <a:endParaRPr lang="ru-RU">
              <a:latin typeface="Calibri" pitchFamily="34" charset="0"/>
            </a:endParaRPr>
          </a:p>
        </p:txBody>
      </p:sp>
      <p:pic>
        <p:nvPicPr>
          <p:cNvPr id="10249" name="Picture 4" descr="C:\Users\petrovav\Desktop\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1844675"/>
            <a:ext cx="839788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TextBox 11"/>
          <p:cNvSpPr txBox="1">
            <a:spLocks noChangeArrowheads="1"/>
          </p:cNvSpPr>
          <p:nvPr/>
        </p:nvSpPr>
        <p:spPr bwMode="auto">
          <a:xfrm>
            <a:off x="1763713" y="1844675"/>
            <a:ext cx="45370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4"/>
            <a:r>
              <a:rPr lang="ru-RU" sz="2400">
                <a:latin typeface="Calibri" pitchFamily="34" charset="0"/>
              </a:rPr>
              <a:t>Необходимость сокращения издержек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287463"/>
            <a:ext cx="8655050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666750" y="333375"/>
            <a:ext cx="8153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70C0"/>
                </a:solidFill>
                <a:latin typeface="Calibri" pitchFamily="34" charset="0"/>
              </a:rPr>
              <a:t>Резюме</a:t>
            </a:r>
          </a:p>
        </p:txBody>
      </p:sp>
      <p:pic>
        <p:nvPicPr>
          <p:cNvPr id="16388" name="Picture 4" descr="C:\Users\petrovav\Desktop\vygodny_svobodny_A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6163" y="5778500"/>
            <a:ext cx="42878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Прямоугольник 5"/>
          <p:cNvSpPr>
            <a:spLocks noChangeArrowheads="1"/>
          </p:cNvSpPr>
          <p:nvPr/>
        </p:nvSpPr>
        <p:spPr bwMode="auto">
          <a:xfrm>
            <a:off x="684213" y="6237288"/>
            <a:ext cx="14954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www.taxcom.ru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68313" y="1268413"/>
            <a:ext cx="8675687" cy="4176712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— Вовлеченность бизнеса в ЭДО высокая (более 75% компаний сдают отчетность в электронном виде);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—  Правовое поле сформировано;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— Готовность генераторов трафика и основных драйверов;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— Унифицированная технология и единые форматы документов;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— Разнообразие решений для </a:t>
            </a:r>
            <a:r>
              <a:rPr lang="en-US" sz="2400" dirty="0" smtClean="0"/>
              <a:t>ERP</a:t>
            </a:r>
            <a:r>
              <a:rPr lang="ru-RU" sz="2400" dirty="0" smtClean="0"/>
              <a:t>-систем и  типов клиентов;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— Первые успешные кейсы внедрения ЭДО;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— Высокая зависимость </a:t>
            </a:r>
            <a:r>
              <a:rPr lang="en-US" sz="2400" dirty="0" smtClean="0"/>
              <a:t>B2B </a:t>
            </a:r>
            <a:r>
              <a:rPr lang="ru-RU" sz="2400" dirty="0" smtClean="0"/>
              <a:t>и </a:t>
            </a:r>
            <a:r>
              <a:rPr lang="en-US" sz="2400" dirty="0" smtClean="0"/>
              <a:t>B2G</a:t>
            </a:r>
            <a:r>
              <a:rPr lang="ru-RU" sz="2400" dirty="0" smtClean="0"/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— </a:t>
            </a:r>
            <a:r>
              <a:rPr lang="ru-RU" sz="2400" b="1" dirty="0" smtClean="0"/>
              <a:t>Готовность для комплексного внедрения ЭДО сформирована.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 Цель – к 2017 году достичь 25% охвата.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Прямоугольник 4"/>
          <p:cNvSpPr>
            <a:spLocks noChangeArrowheads="1"/>
          </p:cNvSpPr>
          <p:nvPr/>
        </p:nvSpPr>
        <p:spPr bwMode="auto">
          <a:xfrm>
            <a:off x="1331913" y="2924175"/>
            <a:ext cx="66246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70C0"/>
                </a:solidFill>
                <a:latin typeface="Calibri" pitchFamily="34" charset="0"/>
              </a:rPr>
              <a:t>Спасибо за внимание!</a:t>
            </a:r>
          </a:p>
        </p:txBody>
      </p:sp>
      <p:sp>
        <p:nvSpPr>
          <p:cNvPr id="17412" name="Прямоугольник 6"/>
          <p:cNvSpPr>
            <a:spLocks noChangeArrowheads="1"/>
          </p:cNvSpPr>
          <p:nvPr/>
        </p:nvSpPr>
        <p:spPr bwMode="auto">
          <a:xfrm>
            <a:off x="684213" y="6237288"/>
            <a:ext cx="14954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www.taxcom.ru</a:t>
            </a:r>
            <a:endParaRPr lang="ru-RU" sz="1600">
              <a:latin typeface="Calibri" pitchFamily="34" charset="0"/>
            </a:endParaRPr>
          </a:p>
        </p:txBody>
      </p:sp>
      <p:pic>
        <p:nvPicPr>
          <p:cNvPr id="17413" name="Picture 4" descr="C:\Users\petrovav\Desktop\vygodny_svobodny_A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6163" y="5778500"/>
            <a:ext cx="42878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рямоугольник 5"/>
          <p:cNvSpPr>
            <a:spLocks noChangeArrowheads="1"/>
          </p:cNvSpPr>
          <p:nvPr/>
        </p:nvSpPr>
        <p:spPr bwMode="auto">
          <a:xfrm>
            <a:off x="684213" y="4770438"/>
            <a:ext cx="74882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Calibri" pitchFamily="34" charset="0"/>
              </a:rPr>
              <a:t> </a:t>
            </a:r>
          </a:p>
        </p:txBody>
      </p:sp>
      <p:sp>
        <p:nvSpPr>
          <p:cNvPr id="2052" name="Прямоугольник 6"/>
          <p:cNvSpPr>
            <a:spLocks noChangeArrowheads="1"/>
          </p:cNvSpPr>
          <p:nvPr/>
        </p:nvSpPr>
        <p:spPr bwMode="auto">
          <a:xfrm>
            <a:off x="2411413" y="765175"/>
            <a:ext cx="48244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>
              <a:latin typeface="Calibri" pitchFamily="34" charset="0"/>
            </a:endParaRPr>
          </a:p>
        </p:txBody>
      </p:sp>
      <p:sp>
        <p:nvSpPr>
          <p:cNvPr id="2054" name="Прямоугольник 8"/>
          <p:cNvSpPr>
            <a:spLocks noChangeArrowheads="1"/>
          </p:cNvSpPr>
          <p:nvPr/>
        </p:nvSpPr>
        <p:spPr bwMode="auto">
          <a:xfrm>
            <a:off x="684213" y="6237288"/>
            <a:ext cx="14954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www.taxcom.ru</a:t>
            </a:r>
            <a:endParaRPr lang="ru-RU" sz="1600">
              <a:latin typeface="Calibri" pitchFamily="34" charset="0"/>
            </a:endParaRPr>
          </a:p>
        </p:txBody>
      </p:sp>
      <p:pic>
        <p:nvPicPr>
          <p:cNvPr id="2055" name="Picture 4" descr="C:\Users\petrovav\Desktop\vygodny_svobodny_A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6163" y="5778500"/>
            <a:ext cx="42878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85786" y="500042"/>
            <a:ext cx="8072494" cy="12858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2"/>
                </a:solidFill>
              </a:rPr>
              <a:t>Рабочая группа по ЭДО при Экспертном Совете ТПП РФ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1643050"/>
            <a:ext cx="77153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/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1857364"/>
            <a:ext cx="78581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/>
              <a:t>Июнь 2012г. – создание рабочей группы</a:t>
            </a:r>
          </a:p>
          <a:p>
            <a:pPr>
              <a:defRPr/>
            </a:pPr>
            <a:endParaRPr lang="ru-RU" b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ru-RU" dirty="0" smtClean="0"/>
              <a:t>4 заседания </a:t>
            </a:r>
            <a:r>
              <a:rPr lang="ru-RU" dirty="0"/>
              <a:t>(июнь 2012 г, октябрь 2012 г., январь 2013 года, выездное </a:t>
            </a:r>
            <a:r>
              <a:rPr lang="ru-RU" dirty="0" smtClean="0"/>
              <a:t>заседание в Нижнем </a:t>
            </a:r>
            <a:r>
              <a:rPr lang="ru-RU" dirty="0"/>
              <a:t>Новгороде на базе Нижегородской </a:t>
            </a:r>
            <a:r>
              <a:rPr lang="ru-RU" dirty="0" smtClean="0"/>
              <a:t>ТПП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 smtClean="0"/>
              <a:t>2 анкетирования (август-сентябрь 2012 и май 2013)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 smtClean="0"/>
              <a:t>2 </a:t>
            </a:r>
            <a:r>
              <a:rPr lang="ru-RU" dirty="0"/>
              <a:t>круглых </a:t>
            </a:r>
            <a:r>
              <a:rPr lang="ru-RU" dirty="0" smtClean="0"/>
              <a:t>стола в рамках Налогового форума ТПП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Создан сайт рабочей группы </a:t>
            </a:r>
            <a:r>
              <a:rPr lang="ru-RU" dirty="0">
                <a:solidFill>
                  <a:srgbClr val="FF0000"/>
                </a:solidFill>
              </a:rPr>
              <a:t>http: //www.edotpp.ru/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 smtClean="0"/>
              <a:t>Подготовлены предложения в Минфин и ФНС  по внесению изменений </a:t>
            </a:r>
            <a:r>
              <a:rPr lang="ru-RU" dirty="0"/>
              <a:t>в Налоговый кодекс, Закон о бухгалтерском учете, Постановление № 1137 в части счетов-фактур. </a:t>
            </a: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b="1" dirty="0">
              <a:solidFill>
                <a:srgbClr val="0070C0"/>
              </a:solidFill>
            </a:endParaRPr>
          </a:p>
          <a:p>
            <a:pPr>
              <a:defRPr/>
            </a:pP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287463"/>
            <a:ext cx="8655050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666750" y="333375"/>
            <a:ext cx="8153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Calibri" pitchFamily="34" charset="0"/>
              </a:rPr>
              <a:t>Планирует ли Ваше предприятие переход на обмен электронными документами?</a:t>
            </a:r>
            <a:endParaRPr lang="ru-RU" sz="28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16388" name="Picture 4" descr="C:\Users\petrovav\Desktop\vygodny_svobodny_A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6163" y="5778500"/>
            <a:ext cx="42878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Прямоугольник 5"/>
          <p:cNvSpPr>
            <a:spLocks noChangeArrowheads="1"/>
          </p:cNvSpPr>
          <p:nvPr/>
        </p:nvSpPr>
        <p:spPr bwMode="auto">
          <a:xfrm>
            <a:off x="684213" y="6237288"/>
            <a:ext cx="14954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www.taxcom.ru</a:t>
            </a:r>
            <a:endParaRPr lang="ru-RU" sz="1600">
              <a:latin typeface="Calibri" pitchFamily="34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429684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287463"/>
            <a:ext cx="8655050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666750" y="333375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Calibri" pitchFamily="34" charset="0"/>
              </a:rPr>
              <a:t>Что для Вас является сдерживающим фактором перехода на обмен ЭСФ и другими документами в электронном виде?</a:t>
            </a:r>
            <a:endParaRPr lang="ru-RU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16388" name="Picture 4" descr="C:\Users\petrovav\Desktop\vygodny_svobodny_A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6163" y="5778500"/>
            <a:ext cx="42878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Прямоугольник 5"/>
          <p:cNvSpPr>
            <a:spLocks noChangeArrowheads="1"/>
          </p:cNvSpPr>
          <p:nvPr/>
        </p:nvSpPr>
        <p:spPr bwMode="auto">
          <a:xfrm>
            <a:off x="684213" y="6237288"/>
            <a:ext cx="14954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www.taxcom.ru</a:t>
            </a:r>
            <a:endParaRPr lang="ru-RU" sz="1600">
              <a:latin typeface="Calibri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666750" y="333375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Calibri" pitchFamily="34" charset="0"/>
              </a:rPr>
              <a:t>Первый год ЭДО в России: быстрый рост?!</a:t>
            </a:r>
            <a:endParaRPr lang="ru-RU" sz="28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6147" name="Picture 4" descr="C:\Users\petrovav\Desktop\vygodny_svobodny_A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6163" y="5778500"/>
            <a:ext cx="42878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684213" y="6237288"/>
            <a:ext cx="14954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www.taxcom.ru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6149" name="Прямоугольник 4"/>
          <p:cNvSpPr>
            <a:spLocks noChangeArrowheads="1"/>
          </p:cNvSpPr>
          <p:nvPr/>
        </p:nvSpPr>
        <p:spPr bwMode="auto">
          <a:xfrm>
            <a:off x="684213" y="1597025"/>
            <a:ext cx="817406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alibri" pitchFamily="34" charset="0"/>
              </a:rPr>
              <a:t>Число зарегистрированных пользователей (данные ФНС): </a:t>
            </a:r>
          </a:p>
          <a:p>
            <a:r>
              <a:rPr lang="ru-RU" sz="2400" dirty="0">
                <a:latin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</a:rPr>
              <a:t> –  май 2013г.  - около 100 тыс. (в марте было около 15 тыс.)</a:t>
            </a:r>
          </a:p>
          <a:p>
            <a:endParaRPr lang="ru-RU" sz="2400" dirty="0">
              <a:latin typeface="Calibri" pitchFamily="34" charset="0"/>
            </a:endParaRPr>
          </a:p>
          <a:p>
            <a:r>
              <a:rPr lang="ru-RU" sz="2400" dirty="0" smtClean="0">
                <a:latin typeface="Calibri" pitchFamily="34" charset="0"/>
              </a:rPr>
              <a:t>Число аккредитованых операторов – 39</a:t>
            </a:r>
          </a:p>
          <a:p>
            <a:endParaRPr lang="ru-RU" sz="2400" dirty="0">
              <a:latin typeface="Calibri" pitchFamily="34" charset="0"/>
            </a:endParaRPr>
          </a:p>
          <a:p>
            <a:r>
              <a:rPr lang="ru-RU" sz="2400" dirty="0" smtClean="0">
                <a:latin typeface="Calibri" pitchFamily="34" charset="0"/>
              </a:rPr>
              <a:t>Доля в документообороте – около 0%</a:t>
            </a:r>
          </a:p>
          <a:p>
            <a:endParaRPr lang="ru-RU" sz="2400" dirty="0">
              <a:latin typeface="Calibri" pitchFamily="34" charset="0"/>
            </a:endParaRPr>
          </a:p>
          <a:p>
            <a:r>
              <a:rPr lang="ru-RU" sz="2400" dirty="0" smtClean="0">
                <a:latin typeface="Calibri" pitchFamily="34" charset="0"/>
              </a:rPr>
              <a:t>Выявились недоработки в нормативной базе</a:t>
            </a:r>
          </a:p>
          <a:p>
            <a:endParaRPr lang="ru-RU" sz="2400" dirty="0">
              <a:latin typeface="Calibri" pitchFamily="34" charset="0"/>
            </a:endParaRPr>
          </a:p>
          <a:p>
            <a:r>
              <a:rPr lang="ru-RU" sz="2400" dirty="0" smtClean="0">
                <a:latin typeface="Calibri" pitchFamily="34" charset="0"/>
              </a:rPr>
              <a:t>Разный уровень мотивации и готовности у разных групп предприятий и отраслей</a:t>
            </a:r>
          </a:p>
          <a:p>
            <a:endParaRPr lang="ru-RU" sz="2400" dirty="0">
              <a:latin typeface="Calibri" pitchFamily="34" charset="0"/>
            </a:endParaRPr>
          </a:p>
          <a:p>
            <a:endParaRPr lang="ru-RU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666750" y="333375"/>
            <a:ext cx="8153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70C0"/>
                </a:solidFill>
                <a:latin typeface="Calibri" pitchFamily="34" charset="0"/>
              </a:rPr>
              <a:t>Сравнение темпов внедрения</a:t>
            </a:r>
          </a:p>
        </p:txBody>
      </p:sp>
      <p:pic>
        <p:nvPicPr>
          <p:cNvPr id="11267" name="Picture 4" descr="C:\Users\petrovav\Desktop\vygodny_svobodny_A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6163" y="5778500"/>
            <a:ext cx="42878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Прямоугольник 5"/>
          <p:cNvSpPr>
            <a:spLocks noChangeArrowheads="1"/>
          </p:cNvSpPr>
          <p:nvPr/>
        </p:nvSpPr>
        <p:spPr bwMode="auto">
          <a:xfrm>
            <a:off x="684213" y="6237288"/>
            <a:ext cx="14954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www.taxcom.ru</a:t>
            </a:r>
            <a:endParaRPr lang="ru-RU" sz="1600">
              <a:latin typeface="Calibri" pitchFamily="34" charset="0"/>
            </a:endParaRPr>
          </a:p>
        </p:txBody>
      </p:sp>
      <p:graphicFrame>
        <p:nvGraphicFramePr>
          <p:cNvPr id="7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650" y="1158875"/>
          <a:ext cx="7704855" cy="4441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5"/>
                <a:gridCol w="2616291"/>
                <a:gridCol w="2520279"/>
              </a:tblGrid>
              <a:tr h="375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8" marR="67298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Европа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8" marR="67298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Россия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8" marR="67298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768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Начало работ по внедрению </a:t>
                      </a:r>
                    </a:p>
                  </a:txBody>
                  <a:tcPr marL="67298" marR="67298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Конец 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80х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90х</a:t>
                      </a:r>
                      <a:r>
                        <a:rPr lang="ru-RU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. (EDI, без юридической 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значимости)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8" marR="67298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1995-97 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первые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опыты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внедрения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EDI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2003-2004 внедрение в западном 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ритейле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и поставщиках 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создание ECR</a:t>
                      </a:r>
                    </a:p>
                  </a:txBody>
                  <a:tcPr marL="67298" marR="67298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0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Нормативная база</a:t>
                      </a:r>
                    </a:p>
                  </a:txBody>
                  <a:tcPr marL="67298" marR="67298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2001 г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. -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директива  ЕС 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№115 (</a:t>
                      </a:r>
                      <a:r>
                        <a:rPr lang="ru-RU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ввод с 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2004г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.)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2010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г. – </a:t>
                      </a:r>
                      <a:r>
                        <a:rPr lang="en-US" sz="1100" dirty="0" err="1" smtClean="0">
                          <a:latin typeface="Calibri"/>
                          <a:ea typeface="Calibri"/>
                          <a:cs typeface="Times New Roman"/>
                        </a:rPr>
                        <a:t>новая</a:t>
                      </a:r>
                      <a:r>
                        <a:rPr lang="ru-RU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директива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ЕС</a:t>
                      </a:r>
                    </a:p>
                  </a:txBody>
                  <a:tcPr marL="67298" marR="67298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2010 г.– изменения в НК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2011-12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г.- Приказ Минфина № 50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Постановление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Правительства № 1137</a:t>
                      </a:r>
                    </a:p>
                  </a:txBody>
                  <a:tcPr marL="67298" marR="67298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19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Проникновение в сегменте B2B</a:t>
                      </a:r>
                    </a:p>
                  </a:txBody>
                  <a:tcPr marL="67298" marR="67298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2006 – ( 5 лет активного внедрения)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360000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пользователей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170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сервис провайдеров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2,8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% рынка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Темпы роста – 25-80% в 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2012 г. (11 лет активного внедрения)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6,7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млн. компаний и 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организаций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Свыше 500 </a:t>
                      </a:r>
                      <a:r>
                        <a:rPr lang="ru-RU" sz="1100" dirty="0" err="1" smtClean="0">
                          <a:latin typeface="Calibri"/>
                          <a:ea typeface="Calibri"/>
                          <a:cs typeface="Times New Roman"/>
                        </a:rPr>
                        <a:t>сервис-провайдеров</a:t>
                      </a: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рынка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Темпы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роста – 30% в 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Оценка – 2013г – 23%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Цель на 2017 г. – 50%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(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с учетом обязательности в ряде стран)</a:t>
                      </a:r>
                    </a:p>
                  </a:txBody>
                  <a:tcPr marL="67298" marR="67298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2013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г. 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ru-RU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первый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Количество пользователей</a:t>
                      </a:r>
                      <a:r>
                        <a:rPr lang="ru-RU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(по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данным ФНС 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) – 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около 100 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тысяч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Количество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провайдеров 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- 39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(данные сайта ФНС)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Доля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проникновения – 0%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Темпы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роста – пока нет 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данных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Оценка</a:t>
                      </a:r>
                      <a:r>
                        <a:rPr lang="ru-RU" sz="11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на 2017 г. – 25%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8" marR="67298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3"/>
          <p:cNvSpPr>
            <a:spLocks noChangeArrowheads="1"/>
          </p:cNvSpPr>
          <p:nvPr/>
        </p:nvSpPr>
        <p:spPr bwMode="auto">
          <a:xfrm>
            <a:off x="666750" y="333375"/>
            <a:ext cx="728186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70C0"/>
                </a:solidFill>
                <a:latin typeface="Calibri" pitchFamily="34" charset="0"/>
              </a:rPr>
              <a:t>Зарубежный опыт: доля пользователей</a:t>
            </a:r>
          </a:p>
          <a:p>
            <a:r>
              <a:rPr lang="ru-RU" sz="3200" b="1">
                <a:solidFill>
                  <a:srgbClr val="0070C0"/>
                </a:solidFill>
                <a:latin typeface="Calibri" pitchFamily="34" charset="0"/>
              </a:rPr>
              <a:t>электронных документов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2339975" y="5426075"/>
            <a:ext cx="38735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Calibri" pitchFamily="34" charset="0"/>
              </a:rPr>
              <a:t>Документы, передаваемые в электронном виде</a:t>
            </a:r>
          </a:p>
        </p:txBody>
      </p:sp>
      <p:pic>
        <p:nvPicPr>
          <p:cNvPr id="4100" name="Picture 4" descr="C:\Users\petrovav\Desktop\vygodny_svobodny_A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6163" y="5778500"/>
            <a:ext cx="42878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11188" y="1628775"/>
            <a:ext cx="5400675" cy="425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160" b="1" dirty="0">
                <a:solidFill>
                  <a:prstClr val="black"/>
                </a:solidFill>
                <a:latin typeface="+mn-lt"/>
                <a:cs typeface="+mn-cs"/>
              </a:rPr>
              <a:t>Доля компаний использующих ЭДО 2012 г. </a:t>
            </a:r>
          </a:p>
        </p:txBody>
      </p:sp>
      <p:pic>
        <p:nvPicPr>
          <p:cNvPr id="4102" name="Picture 2" descr="C:\Users\petrovav\Desktop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700213"/>
            <a:ext cx="6088062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Box 10"/>
          <p:cNvSpPr txBox="1">
            <a:spLocks noChangeArrowheads="1"/>
          </p:cNvSpPr>
          <p:nvPr/>
        </p:nvSpPr>
        <p:spPr bwMode="auto">
          <a:xfrm rot="-5400000">
            <a:off x="-461962" y="3475037"/>
            <a:ext cx="2559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Calibri" pitchFamily="34" charset="0"/>
              </a:rPr>
              <a:t>Компании, использующие ЭДО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235825" y="5157788"/>
            <a:ext cx="1081088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err="1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Billentis</a:t>
            </a:r>
            <a:endParaRPr lang="ru-RU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3"/>
          <p:cNvSpPr>
            <a:spLocks noChangeArrowheads="1"/>
          </p:cNvSpPr>
          <p:nvPr/>
        </p:nvSpPr>
        <p:spPr bwMode="auto">
          <a:xfrm>
            <a:off x="666750" y="333375"/>
            <a:ext cx="728186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70C0"/>
                </a:solidFill>
                <a:latin typeface="Calibri" pitchFamily="34" charset="0"/>
              </a:rPr>
              <a:t>Зарубежный опыт: доля пользователей</a:t>
            </a:r>
          </a:p>
          <a:p>
            <a:r>
              <a:rPr lang="ru-RU" sz="3200" b="1">
                <a:solidFill>
                  <a:srgbClr val="0070C0"/>
                </a:solidFill>
                <a:latin typeface="Calibri" pitchFamily="34" charset="0"/>
              </a:rPr>
              <a:t>электронных счетов</a:t>
            </a: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2339975" y="5732463"/>
            <a:ext cx="21574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Calibri" pitchFamily="34" charset="0"/>
              </a:rPr>
              <a:t>Численность сотрудников</a:t>
            </a:r>
          </a:p>
        </p:txBody>
      </p:sp>
      <p:pic>
        <p:nvPicPr>
          <p:cNvPr id="5124" name="Picture 4" descr="C:\Users\petrovav\Desktop\vygodny_svobodny_A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6163" y="5778500"/>
            <a:ext cx="42878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3" descr="C:\Users\petrovav\Desktop\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989138"/>
            <a:ext cx="4967287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611188" y="1628775"/>
            <a:ext cx="5400675" cy="425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160" b="1" dirty="0">
                <a:solidFill>
                  <a:prstClr val="black"/>
                </a:solidFill>
                <a:latin typeface="+mn-lt"/>
                <a:cs typeface="+mn-cs"/>
              </a:rPr>
              <a:t>Доля компаний использующих ЭДО 201</a:t>
            </a:r>
            <a:r>
              <a:rPr lang="en-US" sz="2160" b="1" dirty="0">
                <a:solidFill>
                  <a:prstClr val="black"/>
                </a:solidFill>
                <a:latin typeface="+mn-lt"/>
                <a:cs typeface="+mn-cs"/>
              </a:rPr>
              <a:t>2</a:t>
            </a:r>
            <a:r>
              <a:rPr lang="ru-RU" sz="2160" b="1" dirty="0">
                <a:solidFill>
                  <a:prstClr val="black"/>
                </a:solidFill>
                <a:latin typeface="+mn-lt"/>
                <a:cs typeface="+mn-cs"/>
              </a:rPr>
              <a:t> г.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235825" y="5157788"/>
            <a:ext cx="1081088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err="1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Billentis</a:t>
            </a:r>
            <a:endParaRPr lang="ru-RU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666750" y="333375"/>
            <a:ext cx="8153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70C0"/>
                </a:solidFill>
                <a:latin typeface="Calibri" pitchFamily="34" charset="0"/>
              </a:rPr>
              <a:t>Зарубежный опыт: важность вовлечения контрагентов</a:t>
            </a:r>
          </a:p>
        </p:txBody>
      </p:sp>
      <p:pic>
        <p:nvPicPr>
          <p:cNvPr id="6147" name="Picture 4" descr="C:\Users\petrovav\Desktop\vygodny_svobodny_A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6163" y="5778500"/>
            <a:ext cx="42878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684213" y="6237288"/>
            <a:ext cx="14954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www.taxcom.ru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6149" name="Прямоугольник 4"/>
          <p:cNvSpPr>
            <a:spLocks noChangeArrowheads="1"/>
          </p:cNvSpPr>
          <p:nvPr/>
        </p:nvSpPr>
        <p:spPr bwMode="auto">
          <a:xfrm>
            <a:off x="684213" y="1597025"/>
            <a:ext cx="73437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Технология </a:t>
            </a:r>
            <a:r>
              <a:rPr lang="ru-RU" sz="2400">
                <a:latin typeface="Calibri" pitchFamily="34" charset="0"/>
              </a:rPr>
              <a:t>– только часть проекта внедрения электронных счетов. </a:t>
            </a:r>
          </a:p>
          <a:p>
            <a:r>
              <a:rPr lang="ru-RU" sz="2400">
                <a:latin typeface="Calibri" pitchFamily="34" charset="0"/>
              </a:rPr>
              <a:t>	</a:t>
            </a:r>
          </a:p>
          <a:p>
            <a:r>
              <a:rPr lang="ru-RU" sz="2400">
                <a:latin typeface="Calibri" pitchFamily="34" charset="0"/>
              </a:rPr>
              <a:t>Намного более важной для успеха и достижения высокой доли электронных счетов  является </a:t>
            </a:r>
            <a:r>
              <a:rPr lang="ru-RU" sz="2400" b="1">
                <a:latin typeface="Calibri" pitchFamily="34" charset="0"/>
              </a:rPr>
              <a:t>стратегия охвата (вовлечение торговых партнеров).</a:t>
            </a:r>
            <a:endParaRPr lang="en-US" sz="2400" b="1">
              <a:latin typeface="Calibri" pitchFamily="34" charset="0"/>
            </a:endParaRPr>
          </a:p>
          <a:p>
            <a:r>
              <a:rPr lang="en-US" sz="2400" b="1">
                <a:latin typeface="Calibri" pitchFamily="34" charset="0"/>
              </a:rPr>
              <a:t>	</a:t>
            </a:r>
          </a:p>
          <a:p>
            <a:r>
              <a:rPr lang="ru-RU" sz="2400">
                <a:latin typeface="Calibri" pitchFamily="34" charset="0"/>
              </a:rPr>
              <a:t>Модели</a:t>
            </a:r>
            <a:r>
              <a:rPr lang="ru-RU" sz="2400" b="1">
                <a:latin typeface="Calibri" pitchFamily="34" charset="0"/>
              </a:rPr>
              <a:t> «</a:t>
            </a:r>
            <a:r>
              <a:rPr lang="en-US" sz="2400" b="1">
                <a:latin typeface="Calibri" pitchFamily="34" charset="0"/>
              </a:rPr>
              <a:t>Opt-in</a:t>
            </a:r>
            <a:r>
              <a:rPr lang="ru-RU" sz="2400" b="1">
                <a:latin typeface="Calibri" pitchFamily="34" charset="0"/>
              </a:rPr>
              <a:t>» и «</a:t>
            </a:r>
            <a:r>
              <a:rPr lang="en-US" sz="2400" b="1">
                <a:latin typeface="Calibri" pitchFamily="34" charset="0"/>
              </a:rPr>
              <a:t>Opt-out</a:t>
            </a:r>
            <a:r>
              <a:rPr lang="ru-RU" sz="2400" b="1">
                <a:latin typeface="Calibri" pitchFamily="34" charset="0"/>
              </a:rPr>
              <a:t>» </a:t>
            </a:r>
            <a:r>
              <a:rPr lang="ru-RU" sz="2400">
                <a:latin typeface="Calibri" pitchFamily="34" charset="0"/>
              </a:rPr>
              <a:t>(«добровольная» или «добровольно-принудительная»).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2571</TotalTime>
  <Words>711</Words>
  <Application>Microsoft Office PowerPoint</Application>
  <PresentationFormat>Экран (4:3)</PresentationFormat>
  <Paragraphs>160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petrovav</dc:creator>
  <cp:lastModifiedBy>zudinvy</cp:lastModifiedBy>
  <cp:revision>68</cp:revision>
  <dcterms:created xsi:type="dcterms:W3CDTF">2013-05-16T11:20:50Z</dcterms:created>
  <dcterms:modified xsi:type="dcterms:W3CDTF">2013-05-31T07:34:39Z</dcterms:modified>
</cp:coreProperties>
</file>