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3648" r:id="rId2"/>
    <p:sldMasterId id="2147483713" r:id="rId3"/>
    <p:sldMasterId id="2147483689" r:id="rId4"/>
  </p:sldMasterIdLst>
  <p:notesMasterIdLst>
    <p:notesMasterId r:id="rId14"/>
  </p:notesMasterIdLst>
  <p:sldIdLst>
    <p:sldId id="351" r:id="rId5"/>
    <p:sldId id="342" r:id="rId6"/>
    <p:sldId id="343" r:id="rId7"/>
    <p:sldId id="346" r:id="rId8"/>
    <p:sldId id="344" r:id="rId9"/>
    <p:sldId id="345" r:id="rId10"/>
    <p:sldId id="353" r:id="rId11"/>
    <p:sldId id="352" r:id="rId12"/>
    <p:sldId id="347" r:id="rId13"/>
  </p:sldIdLst>
  <p:sldSz cx="10691813" cy="7559675"/>
  <p:notesSz cx="7099300" cy="10234613"/>
  <p:defaultTextStyle>
    <a:defPPr>
      <a:defRPr lang="en-US"/>
    </a:defPPr>
    <a:lvl1pPr marL="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2129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4258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56387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085161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0644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12773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64902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17031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368" userDrawn="1">
          <p15:clr>
            <a:srgbClr val="A4A3A4"/>
          </p15:clr>
        </p15:guide>
        <p15:guide id="4" orient="horz" pos="1267">
          <p15:clr>
            <a:srgbClr val="A4A3A4"/>
          </p15:clr>
        </p15:guide>
        <p15:guide id="5" orient="horz" pos="793">
          <p15:clr>
            <a:srgbClr val="A4A3A4"/>
          </p15:clr>
        </p15:guide>
        <p15:guide id="6" orient="horz" pos="294">
          <p15:clr>
            <a:srgbClr val="A4A3A4"/>
          </p15:clr>
        </p15:guide>
        <p15:guide id="7" orient="horz" pos="4331">
          <p15:clr>
            <a:srgbClr val="A4A3A4"/>
          </p15:clr>
        </p15:guide>
        <p15:guide id="8" orient="horz" pos="4513">
          <p15:clr>
            <a:srgbClr val="A4A3A4"/>
          </p15:clr>
        </p15:guide>
        <p15:guide id="9" orient="horz" pos="4564">
          <p15:clr>
            <a:srgbClr val="A4A3A4"/>
          </p15:clr>
        </p15:guide>
        <p15:guide id="10" orient="horz" pos="462" userDrawn="1">
          <p15:clr>
            <a:srgbClr val="A4A3A4"/>
          </p15:clr>
        </p15:guide>
        <p15:guide id="11" orient="horz" pos="625">
          <p15:clr>
            <a:srgbClr val="A4A3A4"/>
          </p15:clr>
        </p15:guide>
        <p15:guide id="12" pos="271" userDrawn="1">
          <p15:clr>
            <a:srgbClr val="A4A3A4"/>
          </p15:clr>
        </p15:guide>
        <p15:guide id="13" pos="6465">
          <p15:clr>
            <a:srgbClr val="A4A3A4"/>
          </p15:clr>
        </p15:guide>
        <p15:guide id="14" pos="4976">
          <p15:clr>
            <a:srgbClr val="A4A3A4"/>
          </p15:clr>
        </p15:guide>
        <p15:guide id="15" pos="3334">
          <p15:clr>
            <a:srgbClr val="A4A3A4"/>
          </p15:clr>
        </p15:guide>
        <p15:guide id="16" pos="3400">
          <p15:clr>
            <a:srgbClr val="A4A3A4"/>
          </p15:clr>
        </p15:guide>
        <p15:guide id="17" pos="1779">
          <p15:clr>
            <a:srgbClr val="A4A3A4"/>
          </p15:clr>
        </p15:guide>
        <p15:guide id="18" pos="4908">
          <p15:clr>
            <a:srgbClr val="A4A3A4"/>
          </p15:clr>
        </p15:guide>
        <p15:guide id="19" pos="1839">
          <p15:clr>
            <a:srgbClr val="A4A3A4"/>
          </p15:clr>
        </p15:guide>
        <p15:guide id="20" pos="359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7E7"/>
    <a:srgbClr val="8C8C8C"/>
    <a:srgbClr val="313131"/>
    <a:srgbClr val="575757"/>
    <a:srgbClr val="DCDCDC"/>
    <a:srgbClr val="B4B4B4"/>
    <a:srgbClr val="7F7F7F"/>
    <a:srgbClr val="595959"/>
    <a:srgbClr val="D9D9D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6433" autoAdjust="0"/>
  </p:normalViewPr>
  <p:slideViewPr>
    <p:cSldViewPr showGuides="1">
      <p:cViewPr>
        <p:scale>
          <a:sx n="74" d="100"/>
          <a:sy n="74" d="100"/>
        </p:scale>
        <p:origin x="-1008" y="216"/>
      </p:cViewPr>
      <p:guideLst>
        <p:guide orient="horz" pos="1267"/>
        <p:guide orient="horz" pos="793"/>
        <p:guide orient="horz" pos="294"/>
        <p:guide orient="horz" pos="4331"/>
        <p:guide orient="horz" pos="4513"/>
        <p:guide orient="horz" pos="4564"/>
        <p:guide orient="horz" pos="462"/>
        <p:guide orient="horz" pos="625"/>
        <p:guide pos="3368"/>
        <p:guide pos="271"/>
        <p:guide pos="6465"/>
        <p:guide pos="4976"/>
        <p:guide pos="3334"/>
        <p:guide pos="3400"/>
        <p:guide pos="1779"/>
        <p:guide pos="4908"/>
        <p:guide pos="1839"/>
        <p:guide pos="3594"/>
      </p:guideLst>
    </p:cSldViewPr>
  </p:slideViewPr>
  <p:outlineViewPr>
    <p:cViewPr>
      <p:scale>
        <a:sx n="33" d="100"/>
        <a:sy n="33" d="100"/>
      </p:scale>
      <p:origin x="0" y="-2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898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12/1/2015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5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1pPr>
    <a:lvl2pPr marL="52129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2pPr>
    <a:lvl3pPr marL="104258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3pPr>
    <a:lvl4pPr marL="156387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4pPr>
    <a:lvl5pPr marL="2085161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5pPr>
    <a:lvl6pPr marL="2606449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6pPr>
    <a:lvl7pPr marL="3127739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7pPr>
    <a:lvl8pPr marL="3649028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8pPr>
    <a:lvl9pPr marL="4170318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741363"/>
            <a:ext cx="52355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F241-0E93-4882-A868-EF6BDC7D2C1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4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2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0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7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5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6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5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1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060" y="2015913"/>
            <a:ext cx="6264000" cy="91271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60" y="4743855"/>
            <a:ext cx="6264000" cy="165369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5"/>
                </a:solidFill>
              </a:defRPr>
            </a:lvl1pPr>
            <a:lvl2pPr marL="54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5060" y="2935672"/>
            <a:ext cx="6264000" cy="178913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53" y="449125"/>
            <a:ext cx="2232000" cy="418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8" y="2020888"/>
            <a:ext cx="9838362" cy="4864101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i="0">
                <a:solidFill>
                  <a:schemeClr val="tx2"/>
                </a:solidFill>
              </a:defRPr>
            </a:lvl3pPr>
            <a:lvl4pPr marL="180975" indent="-1809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i="0">
                <a:solidFill>
                  <a:schemeClr val="tx2"/>
                </a:solidFill>
              </a:defRPr>
            </a:lvl4pPr>
            <a:lvl5pPr marL="361950" indent="-1809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38362" cy="5080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59"/>
            <a:ext cx="9838362" cy="1127804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5"/>
            <a:ext cx="6816258" cy="48640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/>
            </a:lvl4pPr>
            <a:lvl5pPr marL="361950" indent="-1889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8"/>
            <a:ext cx="6816258" cy="1630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913034" y="2015915"/>
            <a:ext cx="2344770" cy="4869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&amp;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7669646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89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9"/>
            <a:ext cx="7669646" cy="1630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9847884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/>
            </a:lvl4pPr>
            <a:lvl5pPr marL="361950" indent="-1920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9"/>
            <a:ext cx="9847884" cy="1630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4829615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/>
              <a:defRPr sz="1200"/>
            </a:lvl4pPr>
            <a:lvl5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7"/>
            <a:ext cx="4829615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1" y="2006389"/>
            <a:ext cx="9832784" cy="818958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341" y="2825347"/>
            <a:ext cx="9832784" cy="3527495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2006389"/>
            <a:ext cx="3246484" cy="450957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57" y="4237404"/>
            <a:ext cx="2012081" cy="355531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 userDrawn="1"/>
        </p:nvSpPr>
        <p:spPr>
          <a:xfrm>
            <a:off x="438068" y="4977524"/>
            <a:ext cx="9811966" cy="1969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i="1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4pPr>
            <a:lvl5pPr marL="534988" indent="-173038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Наименование «Делойт» относится к одному либо любому количеству юридических лиц, включая их аффилированные лица, совместно входящих в «Делойт Туш Томацу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― ДТТЛ); каждое такое юридическое лицо является самостоятельным и независимым юридическим лицом. ДТТЛ (также именуемое как «международная сеть «Делойт») не предоставляет услуги клиентам напрямую. Подробная информация о юридической структуре ДТТЛ и входящих в нее юридических лиц представлена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сайте www.deloitte.com/about. Подробная информация о юридической структуре компании «Делойт» в СНГ представлена на сайте www.deloitte.com/ru/about.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«Делойт» предоставляет услуги в области аудита, налогообложения, консалтинга и корпоративных финансов государственным и частным компаниям, работающим в различных отраслях экономики. «Делойт» — международная сеть компаний, имеющая многолетний опыт практической работы при обслуживании клиентов в любых сферах деятельности более чем в 150 странах мира, которая использует свои обширные отраслевые знания, включая опыт оказания высококачественных услуг, позволяющие определить пути решения самых сложных бизнес-задач клиентов. Около 200 тыс. специалистов «Делойта» по всему миру привержены идеям достижения совершенства в предоставлении профессиональных услуг своим клиентам.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Настоящее сообщение содержит информацию только общего характера. При этом ни компания «Делойт Туш Томацу Лимитед», ни входящие в нее юридические лица, ни их аффилированные лица (далее ― «сеть «Делойт») не представляют посредством данного сообщения каких-либо консультаций или услуг профессионального характера. Ни одно из юридических лиц, входящих в сеть «Делойт», не несет ответственности за какие-либо убытки, понесенные любым лицом, использующим настоящее сообщение.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indent="0" algn="l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587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8" y="449125"/>
            <a:ext cx="2232000" cy="4183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49362" y="-1"/>
            <a:ext cx="4897338" cy="349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34"/>
          </a:p>
        </p:txBody>
      </p:sp>
      <p:pic>
        <p:nvPicPr>
          <p:cNvPr id="11" name="Picture 10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09" y="430950"/>
            <a:ext cx="1896863" cy="355531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2928378" y="290843"/>
            <a:ext cx="2282477" cy="8336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106918" tIns="108000" rIns="106918" bIns="10800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  <a:ea typeface="?? ??"/>
                <a:cs typeface="Arial" pitchFamily="34" charset="0"/>
              </a:rPr>
              <a:t>If you have a client logo or other co-branding to include, this should go here. It should never be larger than the Deloitte logo.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4109" y="2161871"/>
            <a:ext cx="4209749" cy="43088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GB" sz="2800" dirty="0">
                <a:solidFill>
                  <a:schemeClr val="accent2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109" y="1265398"/>
            <a:ext cx="4209749" cy="43088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GB" sz="28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4109" y="3085233"/>
            <a:ext cx="4235444" cy="295466"/>
          </a:xfrm>
        </p:spPr>
        <p:txBody>
          <a:bodyPr vert="horz" lIns="0" tIns="0" rIns="0" bIns="0" rtlCol="0">
            <a:noAutofit/>
          </a:bodyPr>
          <a:lstStyle>
            <a:lvl1pPr marL="0" indent="-180975">
              <a:lnSpc>
                <a:spcPct val="100000"/>
              </a:lnSpc>
              <a:buNone/>
              <a:defRPr lang="en-GB" sz="1600" dirty="0">
                <a:solidFill>
                  <a:schemeClr val="accent5"/>
                </a:solidFill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359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19" y="2001600"/>
            <a:ext cx="9837405" cy="1305759"/>
          </a:xfrm>
        </p:spPr>
        <p:txBody>
          <a:bodyPr anchor="t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3690" y="3307359"/>
            <a:ext cx="9837433" cy="3568104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2pPr>
            <a:lvl3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 userDrawn="1"/>
        </p:nvSpPr>
        <p:spPr>
          <a:xfrm>
            <a:off x="437334" y="4643933"/>
            <a:ext cx="6420739" cy="261749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i="1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4pPr>
            <a:lvl5pPr marL="534988" indent="-173038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deloitte.ru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О «</a:t>
            </a:r>
            <a:r>
              <a:rPr lang="ru-RU" b="1" dirty="0" err="1" smtClean="0">
                <a:solidFill>
                  <a:schemeClr val="tx2"/>
                </a:solidFill>
              </a:rPr>
              <a:t>Делойте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en-US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Наименование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относится к одному либо любому количеству юридических лиц, включая их аффилированные лица, совместно входящих в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Туш </a:t>
            </a:r>
            <a:r>
              <a:rPr lang="ru-RU" dirty="0" err="1" smtClean="0">
                <a:solidFill>
                  <a:schemeClr val="tx2"/>
                </a:solidFill>
              </a:rPr>
              <a:t>Томацу</a:t>
            </a:r>
            <a:r>
              <a:rPr lang="ru-RU" dirty="0" smtClean="0">
                <a:solidFill>
                  <a:schemeClr val="tx2"/>
                </a:solidFill>
              </a:rPr>
              <a:t>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–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); каждое такое юридическое лицо является самостоятельным и независимым юридическим лицом.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 (также именуемое как «международная 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») не предоставляет услуги клиентам напрямую. Подробная информация о юридической структуре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 и входящих в </a:t>
            </a:r>
            <a:r>
              <a:rPr lang="ru-RU" dirty="0" err="1" smtClean="0">
                <a:solidFill>
                  <a:schemeClr val="tx2"/>
                </a:solidFill>
              </a:rPr>
              <a:t>нее</a:t>
            </a:r>
            <a:r>
              <a:rPr lang="ru-RU" dirty="0" smtClean="0">
                <a:solidFill>
                  <a:schemeClr val="tx2"/>
                </a:solidFill>
              </a:rPr>
              <a:t> юридических лиц представлена на сайте www.deloitte.com/</a:t>
            </a:r>
            <a:r>
              <a:rPr lang="ru-RU" dirty="0" err="1" smtClean="0">
                <a:solidFill>
                  <a:schemeClr val="tx2"/>
                </a:solidFill>
              </a:rPr>
              <a:t>about</a:t>
            </a:r>
            <a:r>
              <a:rPr lang="ru-RU" dirty="0" smtClean="0">
                <a:solidFill>
                  <a:schemeClr val="tx2"/>
                </a:solidFill>
              </a:rPr>
              <a:t>. Подробная информация о юридической структуре компании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в СНГ представлена на сайте www.deloitte.ru/</a:t>
            </a:r>
            <a:r>
              <a:rPr lang="ru-RU" dirty="0" err="1" smtClean="0">
                <a:solidFill>
                  <a:schemeClr val="tx2"/>
                </a:solidFill>
              </a:rPr>
              <a:t>about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предоставляет услуги в области аудита, налогообложения, консалтинга и корпоративных финансов государственным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частным компаниям, работающим в различных отраслях экономики.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– международная сеть компаний, имеющая многолетний опыт практической работы при обслуживании клиентов в любых сферах деятельности более чем в 150 странах мира, которая использует свои обширные отраслевые знания, включая опыт оказания высококачественных услуг, позволяющие определить пути решения самых сложных бизнес-задач клиентов. Около 225 000 специалистов «</a:t>
            </a:r>
            <a:r>
              <a:rPr lang="ru-RU" dirty="0" err="1" smtClean="0">
                <a:solidFill>
                  <a:schemeClr val="tx2"/>
                </a:solidFill>
              </a:rPr>
              <a:t>Делойта</a:t>
            </a:r>
            <a:r>
              <a:rPr lang="ru-RU" dirty="0" smtClean="0">
                <a:solidFill>
                  <a:schemeClr val="tx2"/>
                </a:solidFill>
              </a:rPr>
              <a:t>» по всему миру привержены идеям достижения совершенства в предоставлении профессиональных услуг своим клиентам.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Настоящее сообщение содержит информацию только общего характера. При этом ни компания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Туш </a:t>
            </a:r>
            <a:r>
              <a:rPr lang="ru-RU" dirty="0" err="1" smtClean="0">
                <a:solidFill>
                  <a:schemeClr val="tx2"/>
                </a:solidFill>
              </a:rPr>
              <a:t>Томацу</a:t>
            </a:r>
            <a:r>
              <a:rPr lang="ru-RU" dirty="0" smtClean="0">
                <a:solidFill>
                  <a:schemeClr val="tx2"/>
                </a:solidFill>
              </a:rPr>
              <a:t> Лимитед»,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ни входящие в </a:t>
            </a:r>
            <a:r>
              <a:rPr lang="ru-RU" dirty="0" err="1" smtClean="0">
                <a:solidFill>
                  <a:schemeClr val="tx2"/>
                </a:solidFill>
              </a:rPr>
              <a:t>нее</a:t>
            </a:r>
            <a:r>
              <a:rPr lang="ru-RU" dirty="0" smtClean="0">
                <a:solidFill>
                  <a:schemeClr val="tx2"/>
                </a:solidFill>
              </a:rPr>
              <a:t> юридические лица, ни их аффилированные лица (далее – «сеть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») не представляют посредством данного сообщения каких-либо консультаций или услуг профессионального характера. Ни одно из юридических лиц, входящих в 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», не </a:t>
            </a:r>
            <a:r>
              <a:rPr lang="ru-RU" dirty="0" err="1" smtClean="0">
                <a:solidFill>
                  <a:schemeClr val="tx2"/>
                </a:solidFill>
              </a:rPr>
              <a:t>несет</a:t>
            </a:r>
            <a:r>
              <a:rPr lang="ru-RU" dirty="0" smtClean="0">
                <a:solidFill>
                  <a:schemeClr val="tx2"/>
                </a:solidFill>
              </a:rPr>
              <a:t> ответственности за какие-либо убытки, </a:t>
            </a:r>
            <a:r>
              <a:rPr lang="ru-RU" dirty="0" err="1" smtClean="0">
                <a:solidFill>
                  <a:schemeClr val="tx2"/>
                </a:solidFill>
              </a:rPr>
              <a:t>понесенные</a:t>
            </a:r>
            <a:r>
              <a:rPr lang="ru-RU" dirty="0" smtClean="0">
                <a:solidFill>
                  <a:schemeClr val="tx2"/>
                </a:solidFill>
              </a:rPr>
              <a:t> любым лицом, использующим настоящее сообщение.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© 2015 ПК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и Туш </a:t>
            </a:r>
            <a:r>
              <a:rPr lang="ru-RU" dirty="0" err="1" smtClean="0">
                <a:solidFill>
                  <a:schemeClr val="tx2"/>
                </a:solidFill>
              </a:rPr>
              <a:t>Риджинал</a:t>
            </a:r>
            <a:r>
              <a:rPr lang="ru-RU" dirty="0" smtClean="0">
                <a:solidFill>
                  <a:schemeClr val="tx2"/>
                </a:solidFill>
              </a:rPr>
              <a:t> Консалтинг </a:t>
            </a:r>
            <a:r>
              <a:rPr lang="ru-RU" dirty="0" err="1" smtClean="0">
                <a:solidFill>
                  <a:schemeClr val="tx2"/>
                </a:solidFill>
              </a:rPr>
              <a:t>Сервисис</a:t>
            </a:r>
            <a:r>
              <a:rPr lang="ru-RU" dirty="0" smtClean="0">
                <a:solidFill>
                  <a:schemeClr val="tx2"/>
                </a:solidFill>
              </a:rPr>
              <a:t> Лимитед». Все права защищены.</a:t>
            </a:r>
          </a:p>
        </p:txBody>
      </p:sp>
    </p:spTree>
    <p:extLst>
      <p:ext uri="{BB962C8B-B14F-4D97-AF65-F5344CB8AC3E}">
        <p14:creationId xmlns:p14="http://schemas.microsoft.com/office/powerpoint/2010/main" val="1274443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17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06388"/>
            <a:ext cx="9807844" cy="48690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921700" y="2015913"/>
            <a:ext cx="7358950" cy="48690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35607" y="2015915"/>
            <a:ext cx="2147660" cy="486907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90" y="453619"/>
            <a:ext cx="1944000" cy="364365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 userDrawn="1"/>
        </p:nvSpPr>
        <p:spPr>
          <a:xfrm>
            <a:off x="8470825" y="429369"/>
            <a:ext cx="1790675" cy="1583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94266" rtl="0" eaLnBrk="1" latinLnBrk="0" hangingPunct="1">
              <a:spcBef>
                <a:spcPct val="0"/>
              </a:spcBef>
              <a:buNone/>
              <a:defRPr sz="1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2"/>
                </a:solidFill>
              </a:rPr>
              <a:t>ПК «</a:t>
            </a:r>
            <a:r>
              <a:rPr lang="ru-RU" sz="900" dirty="0" err="1" smtClean="0">
                <a:solidFill>
                  <a:schemeClr val="tx2"/>
                </a:solidFill>
              </a:rPr>
              <a:t>Делойт</a:t>
            </a:r>
            <a:r>
              <a:rPr lang="ru-RU" sz="900" dirty="0" smtClean="0">
                <a:solidFill>
                  <a:schemeClr val="tx2"/>
                </a:solidFill>
              </a:rPr>
              <a:t> и Туш </a:t>
            </a:r>
            <a:r>
              <a:rPr lang="ru-RU" sz="900" dirty="0" err="1" smtClean="0">
                <a:solidFill>
                  <a:schemeClr val="tx2"/>
                </a:solidFill>
              </a:rPr>
              <a:t>Риджинал</a:t>
            </a:r>
            <a:r>
              <a:rPr lang="ru-RU" sz="900" dirty="0" smtClean="0">
                <a:solidFill>
                  <a:schemeClr val="tx2"/>
                </a:solidFill>
              </a:rPr>
              <a:t> Консалтинг </a:t>
            </a:r>
            <a:r>
              <a:rPr lang="ru-RU" sz="900" dirty="0" err="1" smtClean="0">
                <a:solidFill>
                  <a:schemeClr val="tx2"/>
                </a:solidFill>
              </a:rPr>
              <a:t>Сервисис</a:t>
            </a:r>
            <a:r>
              <a:rPr lang="ru-RU" sz="900" dirty="0" smtClean="0">
                <a:solidFill>
                  <a:schemeClr val="tx2"/>
                </a:solidFill>
              </a:rPr>
              <a:t> Лимитед»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ул. Лесная, д. 5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Москва, 125047 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Россия</a:t>
            </a:r>
            <a:r>
              <a:rPr lang="en-GB" sz="900" dirty="0" smtClean="0">
                <a:solidFill>
                  <a:schemeClr val="tx2"/>
                </a:solidFill>
              </a:rPr>
              <a:t/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en-GB" sz="900" dirty="0" smtClean="0">
                <a:solidFill>
                  <a:schemeClr val="tx2"/>
                </a:solidFill>
              </a:rPr>
              <a:t/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Тел.</a:t>
            </a:r>
            <a:r>
              <a:rPr lang="en-GB" sz="900" dirty="0" smtClean="0">
                <a:solidFill>
                  <a:schemeClr val="tx2"/>
                </a:solidFill>
              </a:rPr>
              <a:t>:  +7 (495) 787 06 00</a:t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Факс</a:t>
            </a:r>
            <a:r>
              <a:rPr lang="en-GB" sz="900" dirty="0" smtClean="0">
                <a:solidFill>
                  <a:schemeClr val="tx2"/>
                </a:solidFill>
              </a:rPr>
              <a:t>: +7 (495) 787 06 01</a:t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en-GB" sz="900" dirty="0" smtClean="0">
                <a:solidFill>
                  <a:schemeClr val="tx2"/>
                </a:solidFill>
              </a:rPr>
              <a:t>deloitte.ru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08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4840781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78056" indent="-19319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429439" y="2015913"/>
            <a:ext cx="4816885" cy="4869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78056" indent="-19319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4840781" cy="48690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7483" indent="-18748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429439" y="2015914"/>
            <a:ext cx="4816885" cy="486907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arrow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17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2489960" cy="48645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7621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257666" y="2015913"/>
            <a:ext cx="6982942" cy="486907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7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768287" y="2015914"/>
            <a:ext cx="2472319" cy="48690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23239" y="2015914"/>
            <a:ext cx="7168464" cy="48690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3238" y="2015914"/>
            <a:ext cx="2472318" cy="48690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/>
            </a:lvl3pPr>
            <a:lvl4pPr marL="187483" indent="-18748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/>
            </a:lvl4pPr>
            <a:lvl5pPr marL="373110" indent="-17820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077860" y="2015914"/>
            <a:ext cx="7168464" cy="48690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14" y="366037"/>
            <a:ext cx="9807844" cy="164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13" y="2006388"/>
            <a:ext cx="9807844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38" y="375562"/>
            <a:ext cx="9819311" cy="16308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37" y="2006388"/>
            <a:ext cx="9819311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9330950" y="7063636"/>
            <a:ext cx="926166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32764" y="7063636"/>
            <a:ext cx="8839071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© 2015 ПК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и Туш </a:t>
            </a:r>
            <a:r>
              <a:rPr lang="ru-RU" dirty="0" err="1" smtClean="0">
                <a:solidFill>
                  <a:schemeClr val="tx2"/>
                </a:solidFill>
              </a:rPr>
              <a:t>Риджинал</a:t>
            </a:r>
            <a:r>
              <a:rPr lang="ru-RU" dirty="0" smtClean="0">
                <a:solidFill>
                  <a:schemeClr val="tx2"/>
                </a:solidFill>
              </a:rPr>
              <a:t> Консалтинг </a:t>
            </a:r>
            <a:r>
              <a:rPr lang="ru-RU" dirty="0" err="1" smtClean="0">
                <a:solidFill>
                  <a:schemeClr val="tx2"/>
                </a:solidFill>
              </a:rPr>
              <a:t>Сервисис</a:t>
            </a:r>
            <a:r>
              <a:rPr lang="ru-RU" dirty="0" smtClean="0">
                <a:solidFill>
                  <a:schemeClr val="tx2"/>
                </a:solidFill>
              </a:rPr>
              <a:t> Лимитед»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4" r:id="rId3"/>
    <p:sldLayoutId id="2147483682" r:id="rId4"/>
    <p:sldLayoutId id="2147483685" r:id="rId5"/>
    <p:sldLayoutId id="2147483683" r:id="rId6"/>
    <p:sldLayoutId id="2147483684" r:id="rId7"/>
    <p:sldLayoutId id="2147483660" r:id="rId8"/>
    <p:sldLayoutId id="2147483672" r:id="rId9"/>
    <p:sldLayoutId id="2147483686" r:id="rId10"/>
    <p:sldLayoutId id="2147483680" r:id="rId11"/>
    <p:sldLayoutId id="2147483681" r:id="rId12"/>
    <p:sldLayoutId id="2147483669" r:id="rId13"/>
    <p:sldLayoutId id="2147483670" r:id="rId14"/>
    <p:sldLayoutId id="2147483652" r:id="rId15"/>
    <p:sldLayoutId id="2147483716" r:id="rId1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37" y="366037"/>
            <a:ext cx="9847887" cy="164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36" y="2006388"/>
            <a:ext cx="9847887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9330950" y="7063636"/>
            <a:ext cx="926166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32764" y="7063636"/>
            <a:ext cx="8839071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/>
                </a:solidFill>
              </a:rPr>
              <a:t>© 2015 ПК «</a:t>
            </a:r>
            <a:r>
              <a:rPr lang="ru-RU" dirty="0" err="1" smtClean="0">
                <a:solidFill>
                  <a:schemeClr val="bg2"/>
                </a:solidFill>
              </a:rPr>
              <a:t>Делойт</a:t>
            </a:r>
            <a:r>
              <a:rPr lang="ru-RU" dirty="0" smtClean="0">
                <a:solidFill>
                  <a:schemeClr val="bg2"/>
                </a:solidFill>
              </a:rPr>
              <a:t> и Туш </a:t>
            </a:r>
            <a:r>
              <a:rPr lang="ru-RU" dirty="0" err="1" smtClean="0">
                <a:solidFill>
                  <a:schemeClr val="bg2"/>
                </a:solidFill>
              </a:rPr>
              <a:t>Риджинал</a:t>
            </a:r>
            <a:r>
              <a:rPr lang="ru-RU" dirty="0" smtClean="0">
                <a:solidFill>
                  <a:schemeClr val="bg2"/>
                </a:solidFill>
              </a:rPr>
              <a:t> Консалтинг </a:t>
            </a:r>
            <a:r>
              <a:rPr lang="ru-RU" dirty="0" err="1" smtClean="0">
                <a:solidFill>
                  <a:schemeClr val="bg2"/>
                </a:solidFill>
              </a:rPr>
              <a:t>Сервисис</a:t>
            </a:r>
            <a:r>
              <a:rPr lang="ru-RU" dirty="0" smtClean="0">
                <a:solidFill>
                  <a:schemeClr val="bg2"/>
                </a:solidFill>
              </a:rPr>
              <a:t> Лимитед»</a:t>
            </a:r>
          </a:p>
        </p:txBody>
      </p:sp>
    </p:spTree>
    <p:extLst>
      <p:ext uri="{BB962C8B-B14F-4D97-AF65-F5344CB8AC3E}">
        <p14:creationId xmlns:p14="http://schemas.microsoft.com/office/powerpoint/2010/main" val="14301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8" r:id="rId3"/>
    <p:sldLayoutId id="2147483651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_PRI_RG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94" y="3382838"/>
            <a:ext cx="2124000" cy="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1436"/>
        </a:spcBef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1813" cy="7559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148" y="-1"/>
            <a:ext cx="1177040" cy="1648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362" y="0"/>
            <a:ext cx="5112568" cy="277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34"/>
          </a:p>
        </p:txBody>
      </p:sp>
      <p:pic>
        <p:nvPicPr>
          <p:cNvPr id="13" name="Picture 12" descr="DEL_PRI_RGB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09" y="459525"/>
            <a:ext cx="1896863" cy="355531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704109" y="1265398"/>
            <a:ext cx="4497781" cy="430887"/>
          </a:xfrm>
        </p:spPr>
        <p:txBody>
          <a:bodyPr/>
          <a:lstStyle/>
          <a:p>
            <a:pPr lvl="0"/>
            <a:r>
              <a:rPr lang="ru-RU" dirty="0" smtClean="0"/>
              <a:t>Аудит </a:t>
            </a:r>
            <a:r>
              <a:rPr lang="ru-RU" dirty="0"/>
              <a:t>бизнес-процессов в части электронного документооборота</a:t>
            </a:r>
            <a:endParaRPr lang="en-GB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09" y="403872"/>
            <a:ext cx="962647" cy="4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3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Содержание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2563" lvl="2" indent="-182563">
              <a:buFont typeface="+mj-lt"/>
              <a:buAutoNum type="arabicPeriod"/>
              <a:tabLst>
                <a:tab pos="4841875" algn="r"/>
              </a:tabLst>
            </a:pPr>
            <a:r>
              <a:rPr lang="ru-RU" sz="1800" dirty="0" smtClean="0"/>
              <a:t>Цель проекта</a:t>
            </a:r>
            <a:r>
              <a:rPr lang="en-US" sz="1800" dirty="0" smtClean="0"/>
              <a:t>	3</a:t>
            </a:r>
            <a:endParaRPr lang="ru-RU" sz="1800" dirty="0" smtClean="0"/>
          </a:p>
          <a:p>
            <a:pPr marL="182563" lvl="2" indent="-182563">
              <a:buFont typeface="+mj-lt"/>
              <a:buAutoNum type="arabicPeriod"/>
              <a:tabLst>
                <a:tab pos="4841875" algn="r"/>
              </a:tabLst>
            </a:pPr>
            <a:r>
              <a:rPr lang="ru-RU" sz="1800" dirty="0" smtClean="0"/>
              <a:t>Этапы аудита	</a:t>
            </a:r>
            <a:r>
              <a:rPr lang="en-US" sz="1800" dirty="0" smtClean="0"/>
              <a:t>4 </a:t>
            </a:r>
          </a:p>
          <a:p>
            <a:pPr marL="182563" indent="-182563">
              <a:buFont typeface="+mj-lt"/>
              <a:buAutoNum type="arabicPeriod" startAt="3"/>
              <a:tabLst>
                <a:tab pos="4841875" algn="r"/>
              </a:tabLst>
            </a:pPr>
            <a:r>
              <a:rPr lang="ru-RU" sz="1800" dirty="0" smtClean="0"/>
              <a:t>Проанализированные потоки документов	5</a:t>
            </a:r>
            <a:endParaRPr lang="en-US" sz="1800" dirty="0" smtClean="0"/>
          </a:p>
          <a:p>
            <a:pPr marL="182563" indent="-182563">
              <a:buFont typeface="+mj-lt"/>
              <a:buAutoNum type="arabicPeriod" startAt="3"/>
              <a:tabLst>
                <a:tab pos="4841875" algn="r"/>
              </a:tabLst>
            </a:pPr>
            <a:r>
              <a:rPr lang="ru-RU" sz="1800" dirty="0" smtClean="0"/>
              <a:t>Проанализированные аспекты	6</a:t>
            </a:r>
            <a:endParaRPr lang="en-US" sz="1800" dirty="0" smtClean="0"/>
          </a:p>
          <a:p>
            <a:pPr marL="182563" indent="-182563">
              <a:buFont typeface="+mj-lt"/>
              <a:buAutoNum type="arabicPeriod" startAt="3"/>
              <a:tabLst>
                <a:tab pos="4841875" algn="r"/>
              </a:tabLst>
            </a:pPr>
            <a:r>
              <a:rPr lang="ru-RU" sz="1800" dirty="0"/>
              <a:t>Интересные обсуждения в процессе аудита </a:t>
            </a:r>
            <a:r>
              <a:rPr lang="en-US" sz="1800" dirty="0" smtClean="0"/>
              <a:t>	7</a:t>
            </a:r>
          </a:p>
          <a:p>
            <a:pPr marL="182563" indent="-182563">
              <a:buFont typeface="+mj-lt"/>
              <a:buAutoNum type="arabicPeriod" startAt="3"/>
              <a:tabLst>
                <a:tab pos="4841875" algn="r"/>
              </a:tabLst>
            </a:pPr>
            <a:r>
              <a:rPr lang="ru-RU" sz="1800" dirty="0" smtClean="0"/>
              <a:t>В чем особенность прохождения аудита ЭДО?</a:t>
            </a:r>
            <a:r>
              <a:rPr lang="ru-RU" sz="1800" dirty="0"/>
              <a:t> </a:t>
            </a:r>
            <a:r>
              <a:rPr lang="ru-RU" sz="1800" dirty="0" smtClean="0"/>
              <a:t>- взгляд клиента</a:t>
            </a:r>
            <a:r>
              <a:rPr lang="en-US" sz="1800" dirty="0" smtClean="0"/>
              <a:t>	8</a:t>
            </a:r>
          </a:p>
          <a:p>
            <a:pPr marL="182563" indent="-182563">
              <a:buFont typeface="+mj-lt"/>
              <a:buAutoNum type="arabicPeriod" startAt="3"/>
              <a:tabLst>
                <a:tab pos="4841875" algn="r"/>
              </a:tabLst>
            </a:pPr>
            <a:r>
              <a:rPr lang="ru-RU" sz="1800" dirty="0"/>
              <a:t>Ценность аудита – взгляд клиента </a:t>
            </a:r>
            <a:r>
              <a:rPr lang="en-US" sz="1800" dirty="0" smtClean="0"/>
              <a:t>	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475" y="0"/>
            <a:ext cx="4986338" cy="75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1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241" y="2015913"/>
            <a:ext cx="4974259" cy="486907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3"/>
                </a:solidFill>
              </a:rPr>
              <a:t>Цель проекта: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всесторонний анализ процессов компании с использованием ЭДО для выявления рисков, разработки рекомендаций по их минимизации, а также идентификации областей для дальнейшего улучшения. </a:t>
            </a:r>
          </a:p>
          <a:p>
            <a:r>
              <a:rPr lang="ru-RU" sz="1800" b="1" dirty="0" smtClean="0">
                <a:solidFill>
                  <a:schemeClr val="accent3"/>
                </a:solidFill>
              </a:rPr>
              <a:t>Результат проекта: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Отчет с результатами проведенного анализа, включая описание потенциальных рисков в рамках каждого процесса, рекомендации по их снижению, предложения по дальнейшей оптимизации процессов по ЭДО.</a:t>
            </a:r>
          </a:p>
          <a:p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Цель проекта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705946" y="0"/>
            <a:ext cx="4985866" cy="75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3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idx="1"/>
          </p:nvPr>
        </p:nvSpPr>
        <p:spPr>
          <a:xfrm>
            <a:off x="423241" y="2015913"/>
            <a:ext cx="4974259" cy="4869076"/>
          </a:xfrm>
        </p:spPr>
        <p:txBody>
          <a:bodyPr/>
          <a:lstStyle/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Изучение всех процедур и процессов клиента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Анализ полученной информации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Проведение интервью с ключевыми экспертами клиента для обобщения материала и согласования рекомендаций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предварительных рекомендаций на рассмотрение руководству клиента,  проведение окончательного согласования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финального заключения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Поддержка клиента в реализации рекомендаций</a:t>
            </a:r>
          </a:p>
          <a:p>
            <a:pPr lvl="2"/>
            <a:endParaRPr lang="ru-RU" dirty="0" smtClean="0"/>
          </a:p>
          <a:p>
            <a:endParaRPr lang="ru-R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Этапы аудита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474" y="0"/>
            <a:ext cx="4986339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5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idx="1"/>
          </p:nvPr>
        </p:nvSpPr>
        <p:spPr>
          <a:xfrm>
            <a:off x="423241" y="2015913"/>
            <a:ext cx="5210697" cy="4869076"/>
          </a:xfrm>
        </p:spPr>
        <p:txBody>
          <a:bodyPr/>
          <a:lstStyle/>
          <a:p>
            <a:r>
              <a:rPr lang="en-US" sz="1800" b="1" dirty="0" smtClean="0"/>
              <a:t>B2B</a:t>
            </a:r>
            <a:endParaRPr lang="ru-RU" sz="1800" b="1" dirty="0" smtClean="0"/>
          </a:p>
          <a:p>
            <a:r>
              <a:rPr lang="en-US" sz="1800" dirty="0" smtClean="0"/>
              <a:t>1. </a:t>
            </a:r>
            <a:r>
              <a:rPr lang="ru-RU" sz="1800" dirty="0" smtClean="0"/>
              <a:t>Документы по реализации – товарные накладные и счета-фактуры </a:t>
            </a:r>
          </a:p>
          <a:p>
            <a:r>
              <a:rPr lang="en-US" sz="1800" dirty="0" smtClean="0"/>
              <a:t>2. </a:t>
            </a:r>
            <a:r>
              <a:rPr lang="ru-RU" sz="1800" dirty="0" smtClean="0"/>
              <a:t>Документы по закупке – товарные накладные, счета-фактуры</a:t>
            </a:r>
          </a:p>
          <a:p>
            <a:r>
              <a:rPr lang="en-US" sz="1800" dirty="0" smtClean="0"/>
              <a:t>3. </a:t>
            </a:r>
            <a:r>
              <a:rPr lang="ru-RU" sz="1800" dirty="0" smtClean="0"/>
              <a:t>Документы валютного контроля – паспорт сделки, СВО, СПД </a:t>
            </a:r>
          </a:p>
          <a:p>
            <a:r>
              <a:rPr lang="en-US" sz="1800" b="1" dirty="0" smtClean="0"/>
              <a:t>B2G</a:t>
            </a:r>
            <a:endParaRPr lang="ru-RU" sz="1800" b="1" dirty="0" smtClean="0"/>
          </a:p>
          <a:p>
            <a:r>
              <a:rPr lang="ru-RU" sz="1800" dirty="0" smtClean="0"/>
              <a:t>1. Документы для передачи в ФНС – счета-фактуры,</a:t>
            </a:r>
            <a:r>
              <a:rPr lang="en-US" sz="1800" dirty="0" smtClean="0"/>
              <a:t> </a:t>
            </a:r>
            <a:r>
              <a:rPr lang="ru-RU" sz="1800" dirty="0" smtClean="0"/>
              <a:t>акты, таможенные декларации</a:t>
            </a:r>
          </a:p>
          <a:p>
            <a:r>
              <a:rPr lang="ru-RU" sz="1800" dirty="0" smtClean="0"/>
              <a:t>2. Документы для передачи в ФТС</a:t>
            </a:r>
            <a:r>
              <a:rPr lang="en-US" sz="1800" dirty="0" smtClean="0"/>
              <a:t> – </a:t>
            </a:r>
            <a:r>
              <a:rPr lang="ru-RU" sz="1800" dirty="0" smtClean="0"/>
              <a:t>таможенные декларации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3241" y="375559"/>
            <a:ext cx="4974259" cy="1630830"/>
          </a:xfrm>
        </p:spPr>
        <p:txBody>
          <a:bodyPr/>
          <a:lstStyle/>
          <a:p>
            <a:r>
              <a:rPr lang="ru-RU" sz="3800" dirty="0" smtClean="0"/>
              <a:t>Проанализированные потоки документов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475" y="-1"/>
            <a:ext cx="4986479" cy="75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0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idx="1"/>
          </p:nvPr>
        </p:nvSpPr>
        <p:spPr>
          <a:xfrm>
            <a:off x="449362" y="1187549"/>
            <a:ext cx="9839948" cy="6048672"/>
          </a:xfrm>
        </p:spPr>
        <p:txBody>
          <a:bodyPr/>
          <a:lstStyle/>
          <a:p>
            <a:pPr lvl="2"/>
            <a:r>
              <a:rPr lang="ru-RU" sz="1600" b="1" dirty="0" smtClean="0"/>
              <a:t>Качество процесса документооборота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процессы сбора исходных данных для электронных документов, их создание, передача между участниками, хранение и предоставление при судебных спорах и налоговых/аудиторских проверках.</a:t>
            </a:r>
          </a:p>
          <a:p>
            <a:pPr lvl="2"/>
            <a:r>
              <a:rPr lang="ru-RU" sz="1600" b="1" dirty="0" smtClean="0"/>
              <a:t>Качество контролей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доступы к данным, распределение полномочий, конфликты ролей, оборот е-ключей и доверенностей</a:t>
            </a:r>
          </a:p>
          <a:p>
            <a:pPr lvl="2"/>
            <a:r>
              <a:rPr lang="ru-RU" sz="1600" b="1" dirty="0" smtClean="0"/>
              <a:t>Уровень безопасности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уровень защищенности от искажения документов, утечки конфиденциальной информации</a:t>
            </a:r>
          </a:p>
          <a:p>
            <a:pPr lvl="2"/>
            <a:r>
              <a:rPr lang="ru-RU" sz="1600" b="1" dirty="0" smtClean="0"/>
              <a:t>Соответствие законодательным нормам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федеральный закон об электронной подписи, законодательство в сфере бухгалтерского и налогового учета, таможенное</a:t>
            </a:r>
            <a:r>
              <a:rPr lang="ru-RU" sz="1600" dirty="0"/>
              <a:t> </a:t>
            </a:r>
            <a:r>
              <a:rPr lang="ru-RU" sz="1600" dirty="0" smtClean="0"/>
              <a:t>и валютное законодательство</a:t>
            </a:r>
          </a:p>
          <a:p>
            <a:pPr lvl="2"/>
            <a:r>
              <a:rPr lang="ru-RU" sz="1600" b="1" dirty="0" smtClean="0"/>
              <a:t>Системы в документообороте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корректность и полнота использования функционала систем, включая систему </a:t>
            </a:r>
            <a:r>
              <a:rPr lang="en-US" sz="1600" dirty="0" smtClean="0"/>
              <a:t>SAP ERP, </a:t>
            </a:r>
            <a:r>
              <a:rPr lang="ru-RU" sz="1600" dirty="0" smtClean="0"/>
              <a:t>анализ качества интеграции</a:t>
            </a:r>
          </a:p>
          <a:p>
            <a:pPr lvl="2"/>
            <a:r>
              <a:rPr lang="ru-RU" sz="1600" b="1" dirty="0" smtClean="0"/>
              <a:t>Эффективность процесса использования ЭП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возможности повышения рентабельности и упрощения е-процессов </a:t>
            </a:r>
          </a:p>
          <a:p>
            <a:pPr lvl="2"/>
            <a:r>
              <a:rPr lang="ru-RU" sz="1600" b="1" dirty="0" smtClean="0"/>
              <a:t>Эффективность содержания электронных документов </a:t>
            </a:r>
            <a:endParaRPr lang="en-US" sz="16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корректность и полноценность содержания электронных документов</a:t>
            </a:r>
          </a:p>
          <a:p>
            <a:endParaRPr lang="ru-R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362" y="251445"/>
            <a:ext cx="8235033" cy="451950"/>
          </a:xfrm>
        </p:spPr>
        <p:txBody>
          <a:bodyPr/>
          <a:lstStyle/>
          <a:p>
            <a:r>
              <a:rPr lang="ru-RU" sz="4000" dirty="0" smtClean="0"/>
              <a:t>Проанализированные аспекты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2299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idx="1"/>
          </p:nvPr>
        </p:nvSpPr>
        <p:spPr>
          <a:xfrm>
            <a:off x="305346" y="2267669"/>
            <a:ext cx="9839947" cy="4248472"/>
          </a:xfrm>
        </p:spPr>
        <p:txBody>
          <a:bodyPr/>
          <a:lstStyle/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 ли защититься от последствий при возникновении </a:t>
            </a:r>
            <a:r>
              <a:rPr lang="ru-RU" sz="1600" b="1" dirty="0" smtClean="0"/>
              <a:t>чрезвычайных ситуаций </a:t>
            </a:r>
            <a:r>
              <a:rPr lang="ru-RU" sz="1600" dirty="0" smtClean="0"/>
              <a:t>с оператором ЭДО? 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Как определить и подтвердить </a:t>
            </a:r>
            <a:r>
              <a:rPr lang="ru-RU" sz="1600" b="1" dirty="0" smtClean="0"/>
              <a:t>дату хозяйственной операции</a:t>
            </a:r>
            <a:r>
              <a:rPr lang="ru-RU" sz="1600" dirty="0" smtClean="0"/>
              <a:t>/дату перехода права собственности в случае, если она не соответствует дате подписи?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Как оптимизировать процесс </a:t>
            </a:r>
            <a:r>
              <a:rPr lang="ru-RU" sz="1600" b="1" dirty="0" smtClean="0"/>
              <a:t>использования электронных подписей</a:t>
            </a:r>
            <a:r>
              <a:rPr lang="ru-RU" sz="1600" dirty="0" smtClean="0"/>
              <a:t>: усиленной неквалифицированной и усиленной</a:t>
            </a:r>
            <a:r>
              <a:rPr lang="ru-RU" sz="1600" dirty="0"/>
              <a:t> </a:t>
            </a:r>
            <a:r>
              <a:rPr lang="ru-RU" sz="1600" dirty="0" smtClean="0"/>
              <a:t>квалифицированной?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Как контролируется </a:t>
            </a:r>
            <a:r>
              <a:rPr lang="ru-RU" sz="1600" b="1" dirty="0" smtClean="0"/>
              <a:t>возврат ключа </a:t>
            </a:r>
            <a:r>
              <a:rPr lang="ru-RU" sz="1600" b="1" dirty="0"/>
              <a:t>электронной подписи</a:t>
            </a:r>
            <a:r>
              <a:rPr lang="en-US" sz="1600" dirty="0" smtClean="0"/>
              <a:t> </a:t>
            </a:r>
            <a:r>
              <a:rPr lang="ru-RU" sz="1600" dirty="0" smtClean="0"/>
              <a:t>при увольнении сотрудника или смене его должности?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Каким образом контролируется </a:t>
            </a:r>
            <a:r>
              <a:rPr lang="ru-RU" sz="1600" b="1" dirty="0" smtClean="0"/>
              <a:t>неизменность документа </a:t>
            </a:r>
            <a:r>
              <a:rPr lang="ru-RU" sz="1600" dirty="0" smtClean="0"/>
              <a:t>от изготовления до передачи в системах ЭДО?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Как изменяются </a:t>
            </a:r>
            <a:r>
              <a:rPr lang="ru-RU" sz="1600" b="1" dirty="0" smtClean="0"/>
              <a:t>полномочия ролей </a:t>
            </a:r>
            <a:r>
              <a:rPr lang="ru-RU" sz="1600" dirty="0" smtClean="0"/>
              <a:t>при переходе с бумажного на электронный документооборот?</a:t>
            </a:r>
          </a:p>
          <a:p>
            <a:pPr lvl="2"/>
            <a:endParaRPr lang="ru-R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362" y="611485"/>
            <a:ext cx="9847884" cy="595966"/>
          </a:xfrm>
        </p:spPr>
        <p:txBody>
          <a:bodyPr/>
          <a:lstStyle/>
          <a:p>
            <a:r>
              <a:rPr lang="ru-RU" sz="4000" dirty="0" smtClean="0"/>
              <a:t>Интересные обсуждения в процессе аудита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3777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idx="1"/>
          </p:nvPr>
        </p:nvSpPr>
        <p:spPr>
          <a:xfrm>
            <a:off x="233338" y="1763613"/>
            <a:ext cx="10225135" cy="5040560"/>
          </a:xfrm>
        </p:spPr>
        <p:txBody>
          <a:bodyPr/>
          <a:lstStyle/>
          <a:p>
            <a:pPr lvl="2"/>
            <a:r>
              <a:rPr lang="ru-RU" sz="1600" b="1" dirty="0"/>
              <a:t>Центр внимания </a:t>
            </a:r>
            <a:r>
              <a:rPr lang="ru-RU" sz="1600" b="1" dirty="0" smtClean="0"/>
              <a:t>проекта</a:t>
            </a:r>
            <a:endParaRPr lang="en-US" sz="1600" b="1" dirty="0"/>
          </a:p>
          <a:p>
            <a:pPr lvl="2">
              <a:spcBef>
                <a:spcPts val="600"/>
              </a:spcBef>
            </a:pPr>
            <a:r>
              <a:rPr lang="ru-RU" sz="1600" dirty="0" smtClean="0"/>
              <a:t>функции-владельцы анализируемого потока документов </a:t>
            </a:r>
            <a:r>
              <a:rPr lang="en-US" sz="1600" dirty="0" smtClean="0"/>
              <a:t>(</a:t>
            </a:r>
            <a:r>
              <a:rPr lang="ru-RU" sz="1600" dirty="0" smtClean="0"/>
              <a:t>не бухгалтерия и </a:t>
            </a:r>
            <a:r>
              <a:rPr lang="en-US" sz="1600" dirty="0" smtClean="0"/>
              <a:t>IT</a:t>
            </a:r>
            <a:r>
              <a:rPr lang="ru-RU" sz="1600" dirty="0"/>
              <a:t>-</a:t>
            </a:r>
            <a:r>
              <a:rPr lang="ru-RU" sz="1600" dirty="0" smtClean="0"/>
              <a:t>функция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</a:p>
          <a:p>
            <a:pPr lvl="2"/>
            <a:r>
              <a:rPr lang="ru-RU" sz="1600" b="1" dirty="0"/>
              <a:t>Центр координации </a:t>
            </a:r>
            <a:r>
              <a:rPr lang="ru-RU" sz="1600" b="1" dirty="0" smtClean="0"/>
              <a:t>проекта</a:t>
            </a:r>
            <a:endParaRPr lang="en-US" sz="1600" b="1" dirty="0"/>
          </a:p>
          <a:p>
            <a:pPr lvl="2">
              <a:spcBef>
                <a:spcPts val="600"/>
              </a:spcBef>
            </a:pPr>
            <a:r>
              <a:rPr lang="ru-RU" sz="1600" dirty="0"/>
              <a:t>к</a:t>
            </a:r>
            <a:r>
              <a:rPr lang="ru-RU" sz="1600" dirty="0" smtClean="0"/>
              <a:t>орпоративная </a:t>
            </a:r>
            <a:r>
              <a:rPr lang="ru-RU" sz="1600" dirty="0"/>
              <a:t>функция ЭДО</a:t>
            </a:r>
            <a:r>
              <a:rPr lang="en-US" sz="1600" dirty="0"/>
              <a:t> </a:t>
            </a:r>
            <a:r>
              <a:rPr lang="ru-RU" sz="1600" dirty="0" smtClean="0"/>
              <a:t>или службы внутреннего </a:t>
            </a:r>
            <a:r>
              <a:rPr lang="ru-RU" sz="1600" dirty="0"/>
              <a:t>контроля </a:t>
            </a:r>
            <a:endParaRPr lang="ru-RU" sz="1600" dirty="0" smtClean="0"/>
          </a:p>
          <a:p>
            <a:pPr lvl="2">
              <a:spcBef>
                <a:spcPts val="600"/>
              </a:spcBef>
            </a:pPr>
            <a:r>
              <a:rPr lang="en-US" sz="1600" dirty="0" smtClean="0"/>
              <a:t>(</a:t>
            </a:r>
            <a:r>
              <a:rPr lang="ru-RU" sz="1600" dirty="0" smtClean="0"/>
              <a:t>не </a:t>
            </a:r>
            <a:r>
              <a:rPr lang="en-US" sz="1600" dirty="0" smtClean="0"/>
              <a:t>IT, </a:t>
            </a:r>
            <a:r>
              <a:rPr lang="ru-RU" sz="1600" dirty="0" smtClean="0"/>
              <a:t>бухгалтерия, юридический отдел, а функции-владельцы потока документов)</a:t>
            </a:r>
          </a:p>
          <a:p>
            <a:pPr lvl="2"/>
            <a:r>
              <a:rPr lang="ru-RU" sz="1600" b="1" dirty="0"/>
              <a:t>Какие документы подготовить к </a:t>
            </a:r>
            <a:r>
              <a:rPr lang="ru-RU" sz="1600" b="1" dirty="0" smtClean="0"/>
              <a:t>аудиту</a:t>
            </a:r>
            <a:endParaRPr lang="ru-RU" sz="1600" b="1" dirty="0"/>
          </a:p>
          <a:p>
            <a:pPr lvl="2">
              <a:spcBef>
                <a:spcPts val="600"/>
              </a:spcBef>
            </a:pPr>
            <a:r>
              <a:rPr lang="ru-RU" sz="1600" dirty="0" smtClean="0"/>
              <a:t>внутренние политики и процедуры ЭДО, описание и схемы </a:t>
            </a:r>
            <a:r>
              <a:rPr lang="ru-RU" sz="1600" dirty="0"/>
              <a:t>бизнес-процессов, </a:t>
            </a:r>
            <a:r>
              <a:rPr lang="ru-RU" sz="1600" dirty="0" smtClean="0"/>
              <a:t>договоры </a:t>
            </a:r>
            <a:r>
              <a:rPr lang="ru-RU" sz="1600" dirty="0"/>
              <a:t>с</a:t>
            </a:r>
            <a:r>
              <a:rPr lang="ru-RU" sz="1600" dirty="0" smtClean="0"/>
              <a:t> операторами и контрагентами, доверенности на е-подпись.</a:t>
            </a:r>
          </a:p>
          <a:p>
            <a:pPr lvl="2"/>
            <a:r>
              <a:rPr lang="ru-RU" sz="1600" b="1" dirty="0"/>
              <a:t>Сколько функций подключать к сопровождению </a:t>
            </a:r>
            <a:r>
              <a:rPr lang="ru-RU" sz="1600" b="1" dirty="0" smtClean="0"/>
              <a:t>аудита</a:t>
            </a:r>
            <a:endParaRPr lang="ru-RU" sz="1600" b="1" dirty="0"/>
          </a:p>
          <a:p>
            <a:pPr lvl="2">
              <a:spcBef>
                <a:spcPts val="600"/>
              </a:spcBef>
            </a:pPr>
            <a:r>
              <a:rPr lang="ru-RU" sz="1600" dirty="0" smtClean="0"/>
              <a:t>Не менее трех: </a:t>
            </a:r>
            <a:r>
              <a:rPr lang="en-US" sz="1600" dirty="0"/>
              <a:t>IT, </a:t>
            </a:r>
            <a:r>
              <a:rPr lang="ru-RU" sz="1600" dirty="0" smtClean="0"/>
              <a:t>финансы, бухгалтерия,  налоги, юридический.</a:t>
            </a:r>
          </a:p>
          <a:p>
            <a:pPr lvl="2"/>
            <a:r>
              <a:rPr lang="ru-RU" sz="1600" b="1" dirty="0"/>
              <a:t>Связанность ЭДО-аудита с другими аудитами</a:t>
            </a:r>
          </a:p>
          <a:p>
            <a:pPr lvl="2">
              <a:spcBef>
                <a:spcPts val="600"/>
              </a:spcBef>
            </a:pPr>
            <a:r>
              <a:rPr lang="ru-RU" sz="1600" dirty="0" smtClean="0"/>
              <a:t>имеет пересечения с другими видами аудита, например, с </a:t>
            </a:r>
            <a:r>
              <a:rPr lang="en-US" sz="1600" dirty="0" smtClean="0"/>
              <a:t>SOX-</a:t>
            </a:r>
            <a:r>
              <a:rPr lang="ru-RU" sz="1600" dirty="0" smtClean="0"/>
              <a:t>аудитом и аудитом бухгалтерской отчетности.</a:t>
            </a:r>
          </a:p>
          <a:p>
            <a:pPr lvl="2"/>
            <a:r>
              <a:rPr lang="ru-RU" sz="1600" b="1" dirty="0"/>
              <a:t>Охват ЭДО- аудита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E2E – </a:t>
            </a:r>
            <a:r>
              <a:rPr lang="ru-RU" sz="1600" dirty="0" smtClean="0"/>
              <a:t>от систем и операторов до доверенностей третьих лиц.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5346" y="179437"/>
            <a:ext cx="9847884" cy="811990"/>
          </a:xfrm>
        </p:spPr>
        <p:txBody>
          <a:bodyPr/>
          <a:lstStyle/>
          <a:p>
            <a:r>
              <a:rPr lang="ru-RU" sz="3600" dirty="0" smtClean="0"/>
              <a:t>В чем особенности прохождения аудита ЭДО? – взгляд клиента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759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idx="1"/>
          </p:nvPr>
        </p:nvSpPr>
        <p:spPr>
          <a:xfrm>
            <a:off x="377354" y="1907629"/>
            <a:ext cx="5092154" cy="4464496"/>
          </a:xfrm>
        </p:spPr>
        <p:txBody>
          <a:bodyPr/>
          <a:lstStyle/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Повторный анализ после запуска ЭДО сторонним лицом (аудитором) </a:t>
            </a:r>
            <a:r>
              <a:rPr lang="ru-RU" sz="1600" dirty="0" smtClean="0"/>
              <a:t>– компенсация эффекта усталости проекта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600" b="1" dirty="0" smtClean="0"/>
              <a:t>Выявление рисков системной архитектуры ЭДО  </a:t>
            </a:r>
            <a:r>
              <a:rPr lang="ru-RU" sz="1600" dirty="0" smtClean="0"/>
              <a:t>– анализ надежности систем сторонних лиц, входящих в систему ЭДО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Подтверждение отсутствия рисков и выявление процессов дублирующих друг </a:t>
            </a:r>
            <a:r>
              <a:rPr lang="ru-RU" sz="1600" b="1" dirty="0"/>
              <a:t>д</a:t>
            </a:r>
            <a:r>
              <a:rPr lang="ru-RU" sz="1600" b="1" dirty="0" smtClean="0"/>
              <a:t>руга</a:t>
            </a:r>
            <a:r>
              <a:rPr lang="ru-RU" sz="1600" dirty="0" smtClean="0"/>
              <a:t> – хранение документов по валютному контролю в бумажном виде  в дополнение к электронным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600" b="1" dirty="0" smtClean="0"/>
              <a:t>Использование результата проекта (отчета) как основы </a:t>
            </a:r>
            <a:r>
              <a:rPr lang="ru-RU" sz="1600" dirty="0" smtClean="0"/>
              <a:t>– отчет с результатами анализа может быть использован при прохождении других видов аудита, коммуникации с глобальной службой поддержки учетной системы компании и т.д.</a:t>
            </a:r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endParaRPr lang="ru-R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3241" y="375559"/>
            <a:ext cx="5138689" cy="811990"/>
          </a:xfrm>
        </p:spPr>
        <p:txBody>
          <a:bodyPr/>
          <a:lstStyle/>
          <a:p>
            <a:r>
              <a:rPr lang="ru-RU" sz="4000" dirty="0" smtClean="0"/>
              <a:t>Ценность аудита – </a:t>
            </a:r>
            <a:br>
              <a:rPr lang="ru-RU" sz="4000" dirty="0" smtClean="0"/>
            </a:br>
            <a:r>
              <a:rPr lang="ru-RU" sz="4000" dirty="0" smtClean="0"/>
              <a:t>взгляд клиента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475" y="0"/>
            <a:ext cx="4986338" cy="7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70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posal RUS RCS.potx" id="{C1049349-4E9C-4764-AA56-6E826A9036C5}" vid="{290490DB-FA0A-469D-ACC5-61F5BCCF2872}"/>
    </a:ext>
  </a:extLst>
</a:theme>
</file>

<file path=ppt/theme/theme2.xml><?xml version="1.0" encoding="utf-8"?>
<a:theme xmlns:a="http://schemas.openxmlformats.org/drawingml/2006/main" name="Proposal ENG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posal RUS RCS.potx" id="{C1049349-4E9C-4764-AA56-6E826A9036C5}" vid="{BDB10D54-F783-4ECE-93DF-75D6CADD26F4}"/>
    </a:ext>
  </a:extLst>
</a:theme>
</file>

<file path=ppt/theme/theme3.xml><?xml version="1.0" encoding="utf-8"?>
<a:theme xmlns:a="http://schemas.openxmlformats.org/drawingml/2006/main" name="Divider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posal RUS RCS.potx" id="{C1049349-4E9C-4764-AA56-6E826A9036C5}" vid="{8F9F4213-84B1-4894-A9D2-49ECC7AC304F}"/>
    </a:ext>
  </a:extLst>
</a:theme>
</file>

<file path=ppt/theme/theme4.xml><?xml version="1.0" encoding="utf-8"?>
<a:theme xmlns:a="http://schemas.openxmlformats.org/drawingml/2006/main" name="Disclaimer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posal RUS RCS.potx" id="{C1049349-4E9C-4764-AA56-6E826A9036C5}" vid="{E37B86EF-0009-42D0-9612-F540BD8B0D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 RUS RCS</Template>
  <TotalTime>4360</TotalTime>
  <Words>567</Words>
  <Application>Microsoft Office PowerPoint</Application>
  <PresentationFormat>Custom</PresentationFormat>
  <Paragraphs>85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Title Slide</vt:lpstr>
      <vt:lpstr>Proposal ENG</vt:lpstr>
      <vt:lpstr>Divider</vt:lpstr>
      <vt:lpstr>Disclaimer</vt:lpstr>
      <vt:lpstr>PowerPoint Presentation</vt:lpstr>
      <vt:lpstr>Содержание</vt:lpstr>
      <vt:lpstr>Цель проекта</vt:lpstr>
      <vt:lpstr>Этапы аудита</vt:lpstr>
      <vt:lpstr>Проанализированные потоки документов</vt:lpstr>
      <vt:lpstr>Проанализированные аспекты </vt:lpstr>
      <vt:lpstr>Интересные обсуждения в процессе аудита</vt:lpstr>
      <vt:lpstr>В чем особенности прохождения аудита ЭДО? – взгляд клиента</vt:lpstr>
      <vt:lpstr>Ценность аудита –  взгляд клиента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Klimova, Anna</cp:lastModifiedBy>
  <cp:revision>36</cp:revision>
  <dcterms:created xsi:type="dcterms:W3CDTF">2015-11-27T14:23:38Z</dcterms:created>
  <dcterms:modified xsi:type="dcterms:W3CDTF">2015-12-01T10:19:00Z</dcterms:modified>
</cp:coreProperties>
</file>